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01" r:id="rId2"/>
    <p:sldId id="297" r:id="rId3"/>
    <p:sldId id="295" r:id="rId4"/>
    <p:sldId id="313" r:id="rId5"/>
    <p:sldId id="309" r:id="rId6"/>
    <p:sldId id="293" r:id="rId7"/>
    <p:sldId id="306" r:id="rId8"/>
    <p:sldId id="314" r:id="rId9"/>
    <p:sldId id="260" r:id="rId10"/>
    <p:sldId id="292" r:id="rId11"/>
    <p:sldId id="315" r:id="rId12"/>
    <p:sldId id="310" r:id="rId13"/>
    <p:sldId id="299" r:id="rId14"/>
  </p:sldIdLst>
  <p:sldSz cx="12192000" cy="6858000"/>
  <p:notesSz cx="9236075" cy="6950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8DA39A-53DD-46E3-9B76-3AE86ED5F13B}" v="18" dt="2025-01-22T19:29:00.6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7636" autoAdjust="0"/>
  </p:normalViewPr>
  <p:slideViewPr>
    <p:cSldViewPr snapToGrid="0">
      <p:cViewPr varScale="1">
        <p:scale>
          <a:sx n="81" d="100"/>
          <a:sy n="81" d="100"/>
        </p:scale>
        <p:origin x="108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FA1D0B-2AF3-407B-A756-D6462309BCF3}" type="doc">
      <dgm:prSet loTypeId="urn:microsoft.com/office/officeart/2008/layout/LinedList" loCatId="list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3B083B0B-4463-43A2-AFF0-CDCF363ECE1E}">
      <dgm:prSet/>
      <dgm:spPr/>
      <dgm:t>
        <a:bodyPr/>
        <a:lstStyle/>
        <a:p>
          <a:r>
            <a:rPr lang="en-US" b="1" i="0" dirty="0"/>
            <a:t>Climate Element. </a:t>
          </a:r>
          <a:r>
            <a:rPr lang="en-US" b="0" i="0" dirty="0"/>
            <a:t>Under HB 1181, requires climate change element and resiliency sub-element. Will affect land use, capital facilities, parks &amp; recreation, utilities and transportation. </a:t>
          </a:r>
          <a:endParaRPr lang="en-US" dirty="0"/>
        </a:p>
      </dgm:t>
    </dgm:pt>
    <dgm:pt modelId="{3FC05B01-A451-45E7-AEEE-7448DECA683B}" type="parTrans" cxnId="{9C3A90AF-F5CC-4D42-BAD6-EEFDC8532497}">
      <dgm:prSet/>
      <dgm:spPr/>
      <dgm:t>
        <a:bodyPr/>
        <a:lstStyle/>
        <a:p>
          <a:endParaRPr lang="en-US"/>
        </a:p>
      </dgm:t>
    </dgm:pt>
    <dgm:pt modelId="{DBDF34E1-B759-4ED6-9ADD-A0C63D7A5ACD}" type="sibTrans" cxnId="{9C3A90AF-F5CC-4D42-BAD6-EEFDC8532497}">
      <dgm:prSet phldrT="1" phldr="0"/>
      <dgm:spPr/>
      <dgm:t>
        <a:bodyPr/>
        <a:lstStyle/>
        <a:p>
          <a:endParaRPr lang="en-US"/>
        </a:p>
      </dgm:t>
    </dgm:pt>
    <dgm:pt modelId="{3D62B42B-93E0-4642-89A1-2ACB0A95BCDC}">
      <dgm:prSet/>
      <dgm:spPr/>
      <dgm:t>
        <a:bodyPr/>
        <a:lstStyle/>
        <a:p>
          <a:r>
            <a:rPr lang="en-US" b="1" dirty="0"/>
            <a:t>Housing Element.</a:t>
          </a:r>
          <a:r>
            <a:rPr lang="en-US" b="0" dirty="0"/>
            <a:t> Under HB 1220 and 1337, requires planning for housing by income band, emergency housing, addressing of racial disparities, and allowance of at least two ADUs in UGAs. </a:t>
          </a:r>
        </a:p>
      </dgm:t>
    </dgm:pt>
    <dgm:pt modelId="{8682EF5A-5472-4D56-A43E-3EAEE0C45587}" type="parTrans" cxnId="{6C282B88-C471-4A35-B63D-89997BC3B39A}">
      <dgm:prSet/>
      <dgm:spPr/>
      <dgm:t>
        <a:bodyPr/>
        <a:lstStyle/>
        <a:p>
          <a:endParaRPr lang="en-US"/>
        </a:p>
      </dgm:t>
    </dgm:pt>
    <dgm:pt modelId="{86C9315B-D5C1-4307-95C3-27E73414CB88}" type="sibTrans" cxnId="{6C282B88-C471-4A35-B63D-89997BC3B39A}">
      <dgm:prSet phldrT="2" phldr="0"/>
      <dgm:spPr/>
      <dgm:t>
        <a:bodyPr/>
        <a:lstStyle/>
        <a:p>
          <a:endParaRPr lang="en-US"/>
        </a:p>
      </dgm:t>
    </dgm:pt>
    <dgm:pt modelId="{2E998790-2526-4A9D-BBB5-AB42D2B2F3AF}">
      <dgm:prSet/>
      <dgm:spPr/>
      <dgm:t>
        <a:bodyPr/>
        <a:lstStyle/>
        <a:p>
          <a:r>
            <a:rPr lang="en-US" b="1" i="0" dirty="0"/>
            <a:t>Critical Areas.</a:t>
          </a:r>
          <a:r>
            <a:rPr lang="en-US" b="0" i="0" dirty="0"/>
            <a:t> Special consideration for anadromous fish species, No Net Loss requirement, clarity between CAs occurring within shorelines and upland areas, and standardized buffer widths. Consultants have completed GAP Analysis.  </a:t>
          </a:r>
          <a:endParaRPr lang="en-US" dirty="0"/>
        </a:p>
      </dgm:t>
    </dgm:pt>
    <dgm:pt modelId="{23880800-87C2-4711-9F9E-F33E84037FEC}" type="parTrans" cxnId="{92873FF4-A4E7-4C62-90BB-772E0FFBCA47}">
      <dgm:prSet/>
      <dgm:spPr/>
      <dgm:t>
        <a:bodyPr/>
        <a:lstStyle/>
        <a:p>
          <a:endParaRPr lang="en-US"/>
        </a:p>
      </dgm:t>
    </dgm:pt>
    <dgm:pt modelId="{295A8A1A-4A3C-425B-B387-B3C9708EA688}" type="sibTrans" cxnId="{92873FF4-A4E7-4C62-90BB-772E0FFBCA47}">
      <dgm:prSet phldrT="3" phldr="0"/>
      <dgm:spPr/>
      <dgm:t>
        <a:bodyPr/>
        <a:lstStyle/>
        <a:p>
          <a:endParaRPr lang="en-US"/>
        </a:p>
      </dgm:t>
    </dgm:pt>
    <dgm:pt modelId="{4D9E79DD-E85D-4132-BDF2-BF51554C2BEE}" type="pres">
      <dgm:prSet presAssocID="{11FA1D0B-2AF3-407B-A756-D6462309BCF3}" presName="vert0" presStyleCnt="0">
        <dgm:presLayoutVars>
          <dgm:dir/>
          <dgm:animOne val="branch"/>
          <dgm:animLvl val="lvl"/>
        </dgm:presLayoutVars>
      </dgm:prSet>
      <dgm:spPr/>
    </dgm:pt>
    <dgm:pt modelId="{2569A557-DCCF-427F-AD8C-B158E57483BA}" type="pres">
      <dgm:prSet presAssocID="{3B083B0B-4463-43A2-AFF0-CDCF363ECE1E}" presName="thickLine" presStyleLbl="alignNode1" presStyleIdx="0" presStyleCnt="3"/>
      <dgm:spPr/>
    </dgm:pt>
    <dgm:pt modelId="{60B1C731-852B-4013-9172-97B8B158C583}" type="pres">
      <dgm:prSet presAssocID="{3B083B0B-4463-43A2-AFF0-CDCF363ECE1E}" presName="horz1" presStyleCnt="0"/>
      <dgm:spPr/>
    </dgm:pt>
    <dgm:pt modelId="{1EE9B6B2-EA2D-424F-81DE-6602FE502EAE}" type="pres">
      <dgm:prSet presAssocID="{3B083B0B-4463-43A2-AFF0-CDCF363ECE1E}" presName="tx1" presStyleLbl="revTx" presStyleIdx="0" presStyleCnt="3"/>
      <dgm:spPr/>
    </dgm:pt>
    <dgm:pt modelId="{3774878D-47AE-4F1C-9B92-03C206AFD73C}" type="pres">
      <dgm:prSet presAssocID="{3B083B0B-4463-43A2-AFF0-CDCF363ECE1E}" presName="vert1" presStyleCnt="0"/>
      <dgm:spPr/>
    </dgm:pt>
    <dgm:pt modelId="{D8770983-8260-4376-85E2-AE871E5E3099}" type="pres">
      <dgm:prSet presAssocID="{3D62B42B-93E0-4642-89A1-2ACB0A95BCDC}" presName="thickLine" presStyleLbl="alignNode1" presStyleIdx="1" presStyleCnt="3"/>
      <dgm:spPr/>
    </dgm:pt>
    <dgm:pt modelId="{8C83BAA1-9715-4CD6-AB9D-884E26CAF9F9}" type="pres">
      <dgm:prSet presAssocID="{3D62B42B-93E0-4642-89A1-2ACB0A95BCDC}" presName="horz1" presStyleCnt="0"/>
      <dgm:spPr/>
    </dgm:pt>
    <dgm:pt modelId="{9294B29A-9A35-4961-B7B5-20E1D3DC1D62}" type="pres">
      <dgm:prSet presAssocID="{3D62B42B-93E0-4642-89A1-2ACB0A95BCDC}" presName="tx1" presStyleLbl="revTx" presStyleIdx="1" presStyleCnt="3"/>
      <dgm:spPr/>
    </dgm:pt>
    <dgm:pt modelId="{EBB607F3-3021-4EF8-988E-6C6130C0476F}" type="pres">
      <dgm:prSet presAssocID="{3D62B42B-93E0-4642-89A1-2ACB0A95BCDC}" presName="vert1" presStyleCnt="0"/>
      <dgm:spPr/>
    </dgm:pt>
    <dgm:pt modelId="{E0BE0B92-90F4-43F6-BF5A-3806E3B7CF46}" type="pres">
      <dgm:prSet presAssocID="{2E998790-2526-4A9D-BBB5-AB42D2B2F3AF}" presName="thickLine" presStyleLbl="alignNode1" presStyleIdx="2" presStyleCnt="3"/>
      <dgm:spPr/>
    </dgm:pt>
    <dgm:pt modelId="{DBB5E887-EBF3-4AA6-A873-6DE1D8534ACB}" type="pres">
      <dgm:prSet presAssocID="{2E998790-2526-4A9D-BBB5-AB42D2B2F3AF}" presName="horz1" presStyleCnt="0"/>
      <dgm:spPr/>
    </dgm:pt>
    <dgm:pt modelId="{A40B6D82-59F7-423D-BE98-CC2D952B89CE}" type="pres">
      <dgm:prSet presAssocID="{2E998790-2526-4A9D-BBB5-AB42D2B2F3AF}" presName="tx1" presStyleLbl="revTx" presStyleIdx="2" presStyleCnt="3"/>
      <dgm:spPr/>
    </dgm:pt>
    <dgm:pt modelId="{0C80C88F-916D-43CD-9A4B-13ACBC436479}" type="pres">
      <dgm:prSet presAssocID="{2E998790-2526-4A9D-BBB5-AB42D2B2F3AF}" presName="vert1" presStyleCnt="0"/>
      <dgm:spPr/>
    </dgm:pt>
  </dgm:ptLst>
  <dgm:cxnLst>
    <dgm:cxn modelId="{CC9D5507-53D3-402C-A2BC-3167B7B089F4}" type="presOf" srcId="{3B083B0B-4463-43A2-AFF0-CDCF363ECE1E}" destId="{1EE9B6B2-EA2D-424F-81DE-6602FE502EAE}" srcOrd="0" destOrd="0" presId="urn:microsoft.com/office/officeart/2008/layout/LinedList"/>
    <dgm:cxn modelId="{A781A87E-89E8-4D3E-901D-ACA8C569AECD}" type="presOf" srcId="{11FA1D0B-2AF3-407B-A756-D6462309BCF3}" destId="{4D9E79DD-E85D-4132-BDF2-BF51554C2BEE}" srcOrd="0" destOrd="0" presId="urn:microsoft.com/office/officeart/2008/layout/LinedList"/>
    <dgm:cxn modelId="{B8F84B7F-DDAA-4B6D-ABDC-EF2A4E19DE5B}" type="presOf" srcId="{3D62B42B-93E0-4642-89A1-2ACB0A95BCDC}" destId="{9294B29A-9A35-4961-B7B5-20E1D3DC1D62}" srcOrd="0" destOrd="0" presId="urn:microsoft.com/office/officeart/2008/layout/LinedList"/>
    <dgm:cxn modelId="{6C282B88-C471-4A35-B63D-89997BC3B39A}" srcId="{11FA1D0B-2AF3-407B-A756-D6462309BCF3}" destId="{3D62B42B-93E0-4642-89A1-2ACB0A95BCDC}" srcOrd="1" destOrd="0" parTransId="{8682EF5A-5472-4D56-A43E-3EAEE0C45587}" sibTransId="{86C9315B-D5C1-4307-95C3-27E73414CB88}"/>
    <dgm:cxn modelId="{37DFCC89-A70D-481E-8894-91EC0F7CA095}" type="presOf" srcId="{2E998790-2526-4A9D-BBB5-AB42D2B2F3AF}" destId="{A40B6D82-59F7-423D-BE98-CC2D952B89CE}" srcOrd="0" destOrd="0" presId="urn:microsoft.com/office/officeart/2008/layout/LinedList"/>
    <dgm:cxn modelId="{9C3A90AF-F5CC-4D42-BAD6-EEFDC8532497}" srcId="{11FA1D0B-2AF3-407B-A756-D6462309BCF3}" destId="{3B083B0B-4463-43A2-AFF0-CDCF363ECE1E}" srcOrd="0" destOrd="0" parTransId="{3FC05B01-A451-45E7-AEEE-7448DECA683B}" sibTransId="{DBDF34E1-B759-4ED6-9ADD-A0C63D7A5ACD}"/>
    <dgm:cxn modelId="{92873FF4-A4E7-4C62-90BB-772E0FFBCA47}" srcId="{11FA1D0B-2AF3-407B-A756-D6462309BCF3}" destId="{2E998790-2526-4A9D-BBB5-AB42D2B2F3AF}" srcOrd="2" destOrd="0" parTransId="{23880800-87C2-4711-9F9E-F33E84037FEC}" sibTransId="{295A8A1A-4A3C-425B-B387-B3C9708EA688}"/>
    <dgm:cxn modelId="{7CD2BE76-C508-4C5D-AC64-573596583A85}" type="presParOf" srcId="{4D9E79DD-E85D-4132-BDF2-BF51554C2BEE}" destId="{2569A557-DCCF-427F-AD8C-B158E57483BA}" srcOrd="0" destOrd="0" presId="urn:microsoft.com/office/officeart/2008/layout/LinedList"/>
    <dgm:cxn modelId="{7A8B0382-A78B-4E06-8331-01A5F08A17DB}" type="presParOf" srcId="{4D9E79DD-E85D-4132-BDF2-BF51554C2BEE}" destId="{60B1C731-852B-4013-9172-97B8B158C583}" srcOrd="1" destOrd="0" presId="urn:microsoft.com/office/officeart/2008/layout/LinedList"/>
    <dgm:cxn modelId="{326903D3-79D1-452F-ABA0-F398500F065B}" type="presParOf" srcId="{60B1C731-852B-4013-9172-97B8B158C583}" destId="{1EE9B6B2-EA2D-424F-81DE-6602FE502EAE}" srcOrd="0" destOrd="0" presId="urn:microsoft.com/office/officeart/2008/layout/LinedList"/>
    <dgm:cxn modelId="{22772ADF-EE43-45D5-BBF3-99A75D9E01DD}" type="presParOf" srcId="{60B1C731-852B-4013-9172-97B8B158C583}" destId="{3774878D-47AE-4F1C-9B92-03C206AFD73C}" srcOrd="1" destOrd="0" presId="urn:microsoft.com/office/officeart/2008/layout/LinedList"/>
    <dgm:cxn modelId="{159770C7-D299-4276-BE9E-C6C694B7F315}" type="presParOf" srcId="{4D9E79DD-E85D-4132-BDF2-BF51554C2BEE}" destId="{D8770983-8260-4376-85E2-AE871E5E3099}" srcOrd="2" destOrd="0" presId="urn:microsoft.com/office/officeart/2008/layout/LinedList"/>
    <dgm:cxn modelId="{28B5FF59-FA9E-46F9-BD52-2C2A239F626A}" type="presParOf" srcId="{4D9E79DD-E85D-4132-BDF2-BF51554C2BEE}" destId="{8C83BAA1-9715-4CD6-AB9D-884E26CAF9F9}" srcOrd="3" destOrd="0" presId="urn:microsoft.com/office/officeart/2008/layout/LinedList"/>
    <dgm:cxn modelId="{B559E01B-B330-41F6-A40C-B87F9AC94556}" type="presParOf" srcId="{8C83BAA1-9715-4CD6-AB9D-884E26CAF9F9}" destId="{9294B29A-9A35-4961-B7B5-20E1D3DC1D62}" srcOrd="0" destOrd="0" presId="urn:microsoft.com/office/officeart/2008/layout/LinedList"/>
    <dgm:cxn modelId="{31AD8C5C-181D-4AFC-9393-983E5B519F2B}" type="presParOf" srcId="{8C83BAA1-9715-4CD6-AB9D-884E26CAF9F9}" destId="{EBB607F3-3021-4EF8-988E-6C6130C0476F}" srcOrd="1" destOrd="0" presId="urn:microsoft.com/office/officeart/2008/layout/LinedList"/>
    <dgm:cxn modelId="{057A9347-CA26-4BB0-8891-5B4EEDD617AD}" type="presParOf" srcId="{4D9E79DD-E85D-4132-BDF2-BF51554C2BEE}" destId="{E0BE0B92-90F4-43F6-BF5A-3806E3B7CF46}" srcOrd="4" destOrd="0" presId="urn:microsoft.com/office/officeart/2008/layout/LinedList"/>
    <dgm:cxn modelId="{EC11D588-E8C0-4AB6-B523-8E2BCC111331}" type="presParOf" srcId="{4D9E79DD-E85D-4132-BDF2-BF51554C2BEE}" destId="{DBB5E887-EBF3-4AA6-A873-6DE1D8534ACB}" srcOrd="5" destOrd="0" presId="urn:microsoft.com/office/officeart/2008/layout/LinedList"/>
    <dgm:cxn modelId="{F41D85E8-9591-4915-9C38-3073567A14C8}" type="presParOf" srcId="{DBB5E887-EBF3-4AA6-A873-6DE1D8534ACB}" destId="{A40B6D82-59F7-423D-BE98-CC2D952B89CE}" srcOrd="0" destOrd="0" presId="urn:microsoft.com/office/officeart/2008/layout/LinedList"/>
    <dgm:cxn modelId="{25AAF29C-C14C-49BE-A856-5C1D8928D8EE}" type="presParOf" srcId="{DBB5E887-EBF3-4AA6-A873-6DE1D8534ACB}" destId="{0C80C88F-916D-43CD-9A4B-13ACBC43647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69A557-DCCF-427F-AD8C-B158E57483BA}">
      <dsp:nvSpPr>
        <dsp:cNvPr id="0" name=""/>
        <dsp:cNvSpPr/>
      </dsp:nvSpPr>
      <dsp:spPr>
        <a:xfrm>
          <a:off x="0" y="1764"/>
          <a:ext cx="4646905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EE9B6B2-EA2D-424F-81DE-6602FE502EAE}">
      <dsp:nvSpPr>
        <dsp:cNvPr id="0" name=""/>
        <dsp:cNvSpPr/>
      </dsp:nvSpPr>
      <dsp:spPr>
        <a:xfrm>
          <a:off x="0" y="1764"/>
          <a:ext cx="4646905" cy="1203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i="0" kern="1200" dirty="0"/>
            <a:t>Climate Element. </a:t>
          </a:r>
          <a:r>
            <a:rPr lang="en-US" sz="1500" b="0" i="0" kern="1200" dirty="0"/>
            <a:t>Under HB 1181, requires climate change element and resiliency sub-element. Will affect land use, capital facilities, parks &amp; recreation, utilities and transportation. </a:t>
          </a:r>
          <a:endParaRPr lang="en-US" sz="1500" kern="1200" dirty="0"/>
        </a:p>
      </dsp:txBody>
      <dsp:txXfrm>
        <a:off x="0" y="1764"/>
        <a:ext cx="4646905" cy="1203206"/>
      </dsp:txXfrm>
    </dsp:sp>
    <dsp:sp modelId="{D8770983-8260-4376-85E2-AE871E5E3099}">
      <dsp:nvSpPr>
        <dsp:cNvPr id="0" name=""/>
        <dsp:cNvSpPr/>
      </dsp:nvSpPr>
      <dsp:spPr>
        <a:xfrm>
          <a:off x="0" y="1204971"/>
          <a:ext cx="4646905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294B29A-9A35-4961-B7B5-20E1D3DC1D62}">
      <dsp:nvSpPr>
        <dsp:cNvPr id="0" name=""/>
        <dsp:cNvSpPr/>
      </dsp:nvSpPr>
      <dsp:spPr>
        <a:xfrm>
          <a:off x="0" y="1204971"/>
          <a:ext cx="4646905" cy="1203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Housing Element.</a:t>
          </a:r>
          <a:r>
            <a:rPr lang="en-US" sz="1500" b="0" kern="1200" dirty="0"/>
            <a:t> Under HB 1220 and 1337, requires planning for housing by income band, emergency housing, addressing of racial disparities, and allowance of at least two ADUs in UGAs. </a:t>
          </a:r>
        </a:p>
      </dsp:txBody>
      <dsp:txXfrm>
        <a:off x="0" y="1204971"/>
        <a:ext cx="4646905" cy="1203206"/>
      </dsp:txXfrm>
    </dsp:sp>
    <dsp:sp modelId="{E0BE0B92-90F4-43F6-BF5A-3806E3B7CF46}">
      <dsp:nvSpPr>
        <dsp:cNvPr id="0" name=""/>
        <dsp:cNvSpPr/>
      </dsp:nvSpPr>
      <dsp:spPr>
        <a:xfrm>
          <a:off x="0" y="2408177"/>
          <a:ext cx="4646905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40B6D82-59F7-423D-BE98-CC2D952B89CE}">
      <dsp:nvSpPr>
        <dsp:cNvPr id="0" name=""/>
        <dsp:cNvSpPr/>
      </dsp:nvSpPr>
      <dsp:spPr>
        <a:xfrm>
          <a:off x="0" y="2408177"/>
          <a:ext cx="4646905" cy="1203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i="0" kern="1200" dirty="0"/>
            <a:t>Critical Areas.</a:t>
          </a:r>
          <a:r>
            <a:rPr lang="en-US" sz="1500" b="0" i="0" kern="1200" dirty="0"/>
            <a:t> Special consideration for anadromous fish species, No Net Loss requirement, clarity between CAs occurring within shorelines and upland areas, and standardized buffer widths. Consultants have completed GAP Analysis.  </a:t>
          </a:r>
          <a:endParaRPr lang="en-US" sz="1500" kern="1200" dirty="0"/>
        </a:p>
      </dsp:txBody>
      <dsp:txXfrm>
        <a:off x="0" y="2408177"/>
        <a:ext cx="4646905" cy="1203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02299" cy="348711"/>
          </a:xfrm>
          <a:prstGeom prst="rect">
            <a:avLst/>
          </a:prstGeom>
        </p:spPr>
        <p:txBody>
          <a:bodyPr vert="horz" lIns="92482" tIns="46242" rIns="92482" bIns="4624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39" y="1"/>
            <a:ext cx="4002299" cy="348711"/>
          </a:xfrm>
          <a:prstGeom prst="rect">
            <a:avLst/>
          </a:prstGeom>
        </p:spPr>
        <p:txBody>
          <a:bodyPr vert="horz" lIns="92482" tIns="46242" rIns="92482" bIns="46242" rtlCol="0"/>
          <a:lstStyle>
            <a:lvl1pPr algn="r">
              <a:defRPr sz="1200"/>
            </a:lvl1pPr>
          </a:lstStyle>
          <a:p>
            <a:fld id="{8FBC6E5F-6D37-4626-BDCD-87C9E2CC6A9A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32063" y="868363"/>
            <a:ext cx="4171950" cy="2346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2" tIns="46242" rIns="92482" bIns="4624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44726"/>
            <a:ext cx="7388860" cy="2736592"/>
          </a:xfrm>
          <a:prstGeom prst="rect">
            <a:avLst/>
          </a:prstGeom>
        </p:spPr>
        <p:txBody>
          <a:bodyPr vert="horz" lIns="92482" tIns="46242" rIns="92482" bIns="46242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01368"/>
            <a:ext cx="4002299" cy="348710"/>
          </a:xfrm>
          <a:prstGeom prst="rect">
            <a:avLst/>
          </a:prstGeom>
        </p:spPr>
        <p:txBody>
          <a:bodyPr vert="horz" lIns="92482" tIns="46242" rIns="92482" bIns="4624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39" y="6601368"/>
            <a:ext cx="4002299" cy="348710"/>
          </a:xfrm>
          <a:prstGeom prst="rect">
            <a:avLst/>
          </a:prstGeom>
        </p:spPr>
        <p:txBody>
          <a:bodyPr vert="horz" lIns="92482" tIns="46242" rIns="92482" bIns="46242" rtlCol="0" anchor="b"/>
          <a:lstStyle>
            <a:lvl1pPr algn="r">
              <a:defRPr sz="1200"/>
            </a:lvl1pPr>
          </a:lstStyle>
          <a:p>
            <a:fld id="{A9CF71D7-E35C-43E1-AE97-4EEA06ACD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664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F71D7-E35C-43E1-AE97-4EEA06ACDB0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23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41AA58-9491-432E-8951-7FE42C08F27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702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2024</a:t>
            </a:r>
          </a:p>
          <a:p>
            <a:r>
              <a:rPr lang="en-US" dirty="0"/>
              <a:t>AMI – Individual = $64,000</a:t>
            </a:r>
          </a:p>
          <a:p>
            <a:r>
              <a:rPr lang="en-US" dirty="0"/>
              <a:t>AMI – Family of 4 = $93,900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F71D7-E35C-43E1-AE97-4EEA06ACDB0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586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41AA58-9491-432E-8951-7FE42C08F27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025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41AA58-9491-432E-8951-7FE42C08F27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889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49B31-1F29-A1B2-FD32-E4E0E72D6C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1410E6-F20A-DB84-3447-7504757DD2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4798AC-DC7D-5394-CB8E-CD76A9E81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61101-413D-415D-A196-0251063F7635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67B139-690C-8154-AD75-854EB2D31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5F4E54-A422-C0EB-6B53-3BDEBE001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ACDD-B3BB-47EB-A1B4-7FCAC7D15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773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16532-30CA-92AC-20B1-CDE9E4872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F2980D-DAC9-9614-1B36-C82C80826C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A2A073-929F-C0AF-25CD-34CC588F3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61101-413D-415D-A196-0251063F7635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512605-9857-5A94-34BD-ABC4BD709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CAAC3-5EE3-E605-5A18-A1EF03E96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ACDD-B3BB-47EB-A1B4-7FCAC7D15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41DEDC-04A5-5D0E-4E35-B7315710AB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D824EE-3B3E-FECB-9205-18620710AB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9CC16-8BC0-83C9-F28A-D5BF0B2A7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61101-413D-415D-A196-0251063F7635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EFFA1-C160-7975-75B6-B652D5AC8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3F5351-72B2-FB0D-CC3F-621642187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ACDD-B3BB-47EB-A1B4-7FCAC7D15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485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white corner&#10;&#10;Description automatically generated">
            <a:extLst>
              <a:ext uri="{FF2B5EF4-FFF2-40B4-BE49-F238E27FC236}">
                <a16:creationId xmlns:a16="http://schemas.microsoft.com/office/drawing/2014/main" id="{61010A6A-6E9E-90BA-3521-35A5DC0351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0172" y="-134893"/>
            <a:ext cx="12212172" cy="686934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90F495F-C5CA-8A0B-A6FB-80D24DEAF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315533"/>
            <a:ext cx="10488707" cy="894702"/>
          </a:xfrm>
        </p:spPr>
        <p:txBody>
          <a:bodyPr anchor="b">
            <a:normAutofit/>
          </a:bodyPr>
          <a:lstStyle>
            <a:lvl1pPr>
              <a:defRPr sz="4000" b="1" i="0" cap="none">
                <a:solidFill>
                  <a:srgbClr val="92D050"/>
                </a:solidFill>
                <a:latin typeface="Segoe Pro" panose="020B05020405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3107432C-6EDC-1642-BE44-21839B40050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399" y="1438836"/>
            <a:ext cx="10488707" cy="4101352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3200" b="0" i="0">
                <a:latin typeface="Segoe Pro" panose="020B0502040504020203" pitchFamily="34" charset="0"/>
              </a:defRPr>
            </a:lvl1pPr>
            <a:lvl2pPr>
              <a:lnSpc>
                <a:spcPct val="120000"/>
              </a:lnSpc>
              <a:defRPr sz="2800" b="0" i="0">
                <a:latin typeface="Segoe Pro" panose="020B0502040504020203" pitchFamily="34" charset="0"/>
              </a:defRPr>
            </a:lvl2pPr>
            <a:lvl3pPr>
              <a:lnSpc>
                <a:spcPct val="120000"/>
              </a:lnSpc>
              <a:defRPr sz="2400" b="0" i="0">
                <a:latin typeface="Segoe Pro" panose="020B0502040504020203" pitchFamily="34" charset="0"/>
              </a:defRPr>
            </a:lvl3pPr>
            <a:lvl4pPr>
              <a:lnSpc>
                <a:spcPct val="120000"/>
              </a:lnSpc>
              <a:defRPr sz="2000" b="0" i="0">
                <a:latin typeface="Segoe Pro" panose="020B0502040504020203" pitchFamily="34" charset="0"/>
              </a:defRPr>
            </a:lvl4pPr>
            <a:lvl5pPr>
              <a:lnSpc>
                <a:spcPct val="120000"/>
              </a:lnSpc>
              <a:defRPr sz="2000" b="0" i="0">
                <a:latin typeface="Segoe Pro" panose="020B0502040504020203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A737C05-6B73-7D65-7A8D-D9EC705FC9F0}"/>
              </a:ext>
            </a:extLst>
          </p:cNvPr>
          <p:cNvCxnSpPr>
            <a:cxnSpLocks/>
          </p:cNvCxnSpPr>
          <p:nvPr userDrawn="1"/>
        </p:nvCxnSpPr>
        <p:spPr>
          <a:xfrm>
            <a:off x="1026826" y="1210235"/>
            <a:ext cx="457200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395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BF483194-F695-08CE-8C23-0C74FC5F23A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821681" y="0"/>
            <a:ext cx="6390490" cy="6888219"/>
          </a:xfrm>
          <a:custGeom>
            <a:avLst/>
            <a:gdLst>
              <a:gd name="connsiteX0" fmla="*/ 0 w 6116320"/>
              <a:gd name="connsiteY0" fmla="*/ 0 h 6880225"/>
              <a:gd name="connsiteX1" fmla="*/ 6116320 w 6116320"/>
              <a:gd name="connsiteY1" fmla="*/ 0 h 6880225"/>
              <a:gd name="connsiteX2" fmla="*/ 6116320 w 6116320"/>
              <a:gd name="connsiteY2" fmla="*/ 6880225 h 6880225"/>
              <a:gd name="connsiteX3" fmla="*/ 0 w 6116320"/>
              <a:gd name="connsiteY3" fmla="*/ 6880225 h 6880225"/>
              <a:gd name="connsiteX4" fmla="*/ 0 w 6116320"/>
              <a:gd name="connsiteY4" fmla="*/ 0 h 6880225"/>
              <a:gd name="connsiteX0" fmla="*/ 0 w 6116320"/>
              <a:gd name="connsiteY0" fmla="*/ 0 h 6880225"/>
              <a:gd name="connsiteX1" fmla="*/ 6116320 w 6116320"/>
              <a:gd name="connsiteY1" fmla="*/ 0 h 6880225"/>
              <a:gd name="connsiteX2" fmla="*/ 6116320 w 6116320"/>
              <a:gd name="connsiteY2" fmla="*/ 6880225 h 6880225"/>
              <a:gd name="connsiteX3" fmla="*/ 2052320 w 6116320"/>
              <a:gd name="connsiteY3" fmla="*/ 6880225 h 6880225"/>
              <a:gd name="connsiteX4" fmla="*/ 0 w 6116320"/>
              <a:gd name="connsiteY4" fmla="*/ 0 h 6880225"/>
              <a:gd name="connsiteX0" fmla="*/ 0 w 6116320"/>
              <a:gd name="connsiteY0" fmla="*/ 0 h 6897188"/>
              <a:gd name="connsiteX1" fmla="*/ 6116320 w 6116320"/>
              <a:gd name="connsiteY1" fmla="*/ 0 h 6897188"/>
              <a:gd name="connsiteX2" fmla="*/ 6116320 w 6116320"/>
              <a:gd name="connsiteY2" fmla="*/ 6880225 h 6897188"/>
              <a:gd name="connsiteX3" fmla="*/ 2907454 w 6116320"/>
              <a:gd name="connsiteY3" fmla="*/ 6897188 h 6897188"/>
              <a:gd name="connsiteX4" fmla="*/ 0 w 6116320"/>
              <a:gd name="connsiteY4" fmla="*/ 0 h 6897188"/>
              <a:gd name="connsiteX0" fmla="*/ 0 w 6116320"/>
              <a:gd name="connsiteY0" fmla="*/ 0 h 6897188"/>
              <a:gd name="connsiteX1" fmla="*/ 6116320 w 6116320"/>
              <a:gd name="connsiteY1" fmla="*/ 0 h 6897188"/>
              <a:gd name="connsiteX2" fmla="*/ 6116320 w 6116320"/>
              <a:gd name="connsiteY2" fmla="*/ 6880225 h 6897188"/>
              <a:gd name="connsiteX3" fmla="*/ 2382520 w 6116320"/>
              <a:gd name="connsiteY3" fmla="*/ 6897188 h 6897188"/>
              <a:gd name="connsiteX4" fmla="*/ 0 w 6116320"/>
              <a:gd name="connsiteY4" fmla="*/ 0 h 6897188"/>
              <a:gd name="connsiteX0" fmla="*/ 0 w 6700520"/>
              <a:gd name="connsiteY0" fmla="*/ 0 h 6905669"/>
              <a:gd name="connsiteX1" fmla="*/ 6700520 w 6700520"/>
              <a:gd name="connsiteY1" fmla="*/ 8481 h 6905669"/>
              <a:gd name="connsiteX2" fmla="*/ 6700520 w 6700520"/>
              <a:gd name="connsiteY2" fmla="*/ 6888706 h 6905669"/>
              <a:gd name="connsiteX3" fmla="*/ 2966720 w 6700520"/>
              <a:gd name="connsiteY3" fmla="*/ 6905669 h 6905669"/>
              <a:gd name="connsiteX4" fmla="*/ 0 w 6700520"/>
              <a:gd name="connsiteY4" fmla="*/ 0 h 6905669"/>
              <a:gd name="connsiteX0" fmla="*/ 0 w 7073053"/>
              <a:gd name="connsiteY0" fmla="*/ 0 h 6905669"/>
              <a:gd name="connsiteX1" fmla="*/ 7073053 w 7073053"/>
              <a:gd name="connsiteY1" fmla="*/ 8481 h 6905669"/>
              <a:gd name="connsiteX2" fmla="*/ 7073053 w 7073053"/>
              <a:gd name="connsiteY2" fmla="*/ 6888706 h 6905669"/>
              <a:gd name="connsiteX3" fmla="*/ 3339253 w 7073053"/>
              <a:gd name="connsiteY3" fmla="*/ 6905669 h 6905669"/>
              <a:gd name="connsiteX4" fmla="*/ 0 w 7073053"/>
              <a:gd name="connsiteY4" fmla="*/ 0 h 6905669"/>
              <a:gd name="connsiteX0" fmla="*/ 0 w 7095448"/>
              <a:gd name="connsiteY0" fmla="*/ 0 h 6936098"/>
              <a:gd name="connsiteX1" fmla="*/ 7073053 w 7095448"/>
              <a:gd name="connsiteY1" fmla="*/ 8481 h 6936098"/>
              <a:gd name="connsiteX2" fmla="*/ 7095448 w 7095448"/>
              <a:gd name="connsiteY2" fmla="*/ 6936098 h 6936098"/>
              <a:gd name="connsiteX3" fmla="*/ 3339253 w 7095448"/>
              <a:gd name="connsiteY3" fmla="*/ 6905669 h 6936098"/>
              <a:gd name="connsiteX4" fmla="*/ 0 w 7095448"/>
              <a:gd name="connsiteY4" fmla="*/ 0 h 6936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95448" h="6936098">
                <a:moveTo>
                  <a:pt x="0" y="0"/>
                </a:moveTo>
                <a:lnTo>
                  <a:pt x="7073053" y="8481"/>
                </a:lnTo>
                <a:lnTo>
                  <a:pt x="7095448" y="6936098"/>
                </a:lnTo>
                <a:lnTo>
                  <a:pt x="3339253" y="6905669"/>
                </a:lnTo>
                <a:lnTo>
                  <a:pt x="0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6DC4812-1049-DADA-8412-D5A5ED8A0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485029"/>
            <a:ext cx="5571069" cy="1504637"/>
          </a:xfrm>
        </p:spPr>
        <p:txBody>
          <a:bodyPr anchor="b">
            <a:normAutofit/>
          </a:bodyPr>
          <a:lstStyle>
            <a:lvl1pPr>
              <a:defRPr sz="4000" b="1" i="0" cap="none">
                <a:latin typeface="Segoe Pro" panose="020B05020405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8BF90116-FC30-D118-4256-D5A13559F76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400" y="2209800"/>
            <a:ext cx="6123482" cy="3330388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400" b="0" i="0">
                <a:latin typeface="Segoe Pro" panose="020B0502040504020203" pitchFamily="34" charset="0"/>
              </a:defRPr>
            </a:lvl1pPr>
            <a:lvl2pPr>
              <a:lnSpc>
                <a:spcPct val="120000"/>
              </a:lnSpc>
              <a:defRPr sz="2000" b="0" i="0">
                <a:latin typeface="Segoe Pro" panose="020B0502040504020203" pitchFamily="34" charset="0"/>
              </a:defRPr>
            </a:lvl2pPr>
            <a:lvl3pPr>
              <a:lnSpc>
                <a:spcPct val="120000"/>
              </a:lnSpc>
              <a:defRPr sz="1800" b="0" i="0">
                <a:latin typeface="Segoe Pro" panose="020B0502040504020203" pitchFamily="34" charset="0"/>
              </a:defRPr>
            </a:lvl3pPr>
            <a:lvl4pPr>
              <a:lnSpc>
                <a:spcPct val="120000"/>
              </a:lnSpc>
              <a:defRPr sz="1600" b="0" i="0">
                <a:latin typeface="Segoe Pro" panose="020B0502040504020203" pitchFamily="34" charset="0"/>
              </a:defRPr>
            </a:lvl4pPr>
            <a:lvl5pPr>
              <a:lnSpc>
                <a:spcPct val="120000"/>
              </a:lnSpc>
              <a:defRPr sz="1600" b="0" i="0">
                <a:latin typeface="Segoe Pro" panose="020B0502040504020203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F7CB84DB-446C-9512-92AD-46E332844A7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964516" y="6054280"/>
            <a:ext cx="1783080" cy="484632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000"/>
            </a:lvl1pPr>
            <a:lvl2pPr>
              <a:lnSpc>
                <a:spcPct val="120000"/>
              </a:lnSpc>
              <a:defRPr sz="1800"/>
            </a:lvl2pPr>
            <a:lvl3pPr>
              <a:lnSpc>
                <a:spcPct val="120000"/>
              </a:lnSpc>
              <a:defRPr sz="1600"/>
            </a:lvl3pPr>
            <a:lvl4pPr>
              <a:lnSpc>
                <a:spcPct val="120000"/>
              </a:lnSpc>
              <a:defRPr sz="1400"/>
            </a:lvl4pPr>
            <a:lvl5pPr>
              <a:lnSpc>
                <a:spcPct val="120000"/>
              </a:lnSpc>
              <a:defRPr sz="1400"/>
            </a:lvl5pPr>
          </a:lstStyle>
          <a:p>
            <a:pPr lvl="0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878357-C39D-4756-450D-6062D573E0F5}"/>
              </a:ext>
            </a:extLst>
          </p:cNvPr>
          <p:cNvSpPr/>
          <p:nvPr userDrawn="1"/>
        </p:nvSpPr>
        <p:spPr>
          <a:xfrm>
            <a:off x="914399" y="-15902"/>
            <a:ext cx="2448341" cy="25444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24177CC-8172-248C-9AA5-049D3E6091FF}"/>
              </a:ext>
            </a:extLst>
          </p:cNvPr>
          <p:cNvCxnSpPr>
            <a:cxnSpLocks/>
          </p:cNvCxnSpPr>
          <p:nvPr userDrawn="1"/>
        </p:nvCxnSpPr>
        <p:spPr>
          <a:xfrm>
            <a:off x="1026826" y="1989666"/>
            <a:ext cx="457200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3714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93638-75D9-458A-F44C-8F14ACE5F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6FD38-8B1A-1508-2E5A-4043D7AA84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F14712-02B9-BA6B-400A-027C15505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61101-413D-415D-A196-0251063F7635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1618B9-523D-04D4-335D-3ED26AB59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C8DC0C-332B-31E2-0E40-E8D0F2AA4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ACDD-B3BB-47EB-A1B4-7FCAC7D15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222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FBDF8-3C5B-D858-ED10-502A9A1C4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39CA20-2EEE-156D-377B-526E4134F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2A1570-33C8-4361-6661-B7C2060BF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61101-413D-415D-A196-0251063F7635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3350E6-0C16-21EE-69D4-C052F6EE2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960E90-8B44-3E05-90D1-FBB329560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ACDD-B3BB-47EB-A1B4-7FCAC7D15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93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7B800-21DB-B428-23E2-6680FE87F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8C75A-4709-A536-29C7-F1D5D367CA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F65646-2E56-0AF9-9F4E-38230CDE89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CFAE7F-7D07-862C-D399-1FE60AE87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61101-413D-415D-A196-0251063F7635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C9FDA8-7DAB-0F5D-10D6-2E4D78608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D77FC8-95E8-6BFE-2CC0-C930EB2AD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ACDD-B3BB-47EB-A1B4-7FCAC7D15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13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8B598-28D9-E1A6-C84F-BDFBE68D1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DF238-EEAE-B709-50CD-A8CDBD8D8C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1003C5-CD27-0C95-D211-CF9EBD6B81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BDB1A1-D611-3E26-4A24-AF5084C1D5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66B8FF-5A28-4753-3295-44C19816D6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A697DC-F7B5-DE60-2207-23A569F53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61101-413D-415D-A196-0251063F7635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EBF909-2005-4B0D-527F-244370DDE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E63E26-D93D-9B65-70F2-3FE69E400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ACDD-B3BB-47EB-A1B4-7FCAC7D15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971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809A3-1504-C690-65CF-7B449DEFA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DA0370-14D3-58AE-D883-A2774D8FA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61101-413D-415D-A196-0251063F7635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FBD0F0-A305-A380-DD1D-9C47CF763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E3AA5E-ABB4-7018-48BA-AE14EE3E1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ACDD-B3BB-47EB-A1B4-7FCAC7D15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523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DE0914-0E2E-B4FA-88DD-DAC3C2683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61101-413D-415D-A196-0251063F7635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B39796-BEF2-04A6-9563-73A0FF9F8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D9E344-6ECD-D67A-A1B9-534C77D04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ACDD-B3BB-47EB-A1B4-7FCAC7D15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204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78741-E7A6-EB7A-D8CF-4028189E1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B7371-9B04-86EE-A0C7-2836C5855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7C52D6-D95A-3CFC-A81D-452CA8B898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9AC00B-8242-5DD3-32AE-5BFA31570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61101-413D-415D-A196-0251063F7635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3C75ED-1363-8A1C-B316-84678498F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0DCEE5-3771-7474-B094-9ADC8BEA3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ACDD-B3BB-47EB-A1B4-7FCAC7D15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560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4B8FB-DCA3-3536-2443-3C5D879FD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7A333E-323D-E6A1-3CE5-A23DA2623C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0E7C96-BB1D-B438-3A14-BAE2DFD7CF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F37A8B-A917-200D-762D-D3BB64D88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61101-413D-415D-A196-0251063F7635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240E25-3FB7-4BB6-21AD-584E91944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F7B5C7-3A04-6BCF-2F4B-E6FDF0D96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ACDD-B3BB-47EB-A1B4-7FCAC7D15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495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ED10BC-CA25-05E2-01F7-76FE62380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A869A9-5167-B42B-F4E1-941A2495E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2D261B-A616-7763-C7D9-368888F718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A61101-413D-415D-A196-0251063F7635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E49F9D-AF3F-C6D5-CB9D-23FD271598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B0F49-5B91-E1F2-A572-8C89718BD6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D30ACDD-B3BB-47EB-A1B4-7FCAC7D15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130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tim.havel@clallamcountywa.gov" TargetMode="External"/><Relationship Id="rId2" Type="http://schemas.openxmlformats.org/officeDocument/2006/relationships/hyperlink" Target="mailto:bruce.emery@clallamcountywa.gov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FA528433-1F28-799F-A48E-0C17623B9F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751" y="680997"/>
            <a:ext cx="5708649" cy="54660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FCDF54-F45C-057E-CA94-13F1ACCFA6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3408" y="992094"/>
            <a:ext cx="3616913" cy="2795160"/>
          </a:xfrm>
        </p:spPr>
        <p:txBody>
          <a:bodyPr>
            <a:normAutofit/>
          </a:bodyPr>
          <a:lstStyle/>
          <a:p>
            <a:r>
              <a:rPr lang="en-US" sz="4100" dirty="0"/>
              <a:t>Comprehensive Plan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736881-0833-F4D8-1922-8B954A1D8A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6287" y="4121253"/>
            <a:ext cx="3125337" cy="1136843"/>
          </a:xfrm>
        </p:spPr>
        <p:txBody>
          <a:bodyPr>
            <a:normAutofit/>
          </a:bodyPr>
          <a:lstStyle/>
          <a:p>
            <a:r>
              <a:rPr lang="en-US" sz="1800" dirty="0"/>
              <a:t>Spring of 2025, status review and next steps</a:t>
            </a:r>
          </a:p>
        </p:txBody>
      </p:sp>
    </p:spTree>
    <p:extLst>
      <p:ext uri="{BB962C8B-B14F-4D97-AF65-F5344CB8AC3E}">
        <p14:creationId xmlns:p14="http://schemas.microsoft.com/office/powerpoint/2010/main" val="830723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807F5D-0A4C-3AC7-FA72-3134F961A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dirty="0">
                <a:solidFill>
                  <a:schemeClr val="tx1"/>
                </a:solidFill>
                <a:latin typeface="+mj-lt"/>
              </a:rPr>
              <a:t> </a:t>
            </a:r>
          </a:p>
        </p:txBody>
      </p:sp>
      <p:sp>
        <p:nvSpPr>
          <p:cNvPr id="103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6B53C-381B-C5C1-F576-4AA7628F831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238125" marR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US" sz="1700" b="0" i="0" dirty="0">
              <a:effectLst/>
              <a:latin typeface="+mn-lt"/>
            </a:endParaRP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446378CD-2A32-E2B1-0339-BB63E2B11E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52" y="-24827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755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AD44EF-1EE1-7DEA-8B42-7D62597F2C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DC5729E-ED97-EA46-4439-26E007FE1F9B}"/>
              </a:ext>
            </a:extLst>
          </p:cNvPr>
          <p:cNvSpPr txBox="1">
            <a:spLocks/>
          </p:cNvSpPr>
          <p:nvPr/>
        </p:nvSpPr>
        <p:spPr>
          <a:xfrm>
            <a:off x="2087746" y="1285156"/>
            <a:ext cx="983354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cap="none">
                <a:solidFill>
                  <a:srgbClr val="92D050"/>
                </a:solidFill>
                <a:latin typeface="Segoe Pro" panose="020B0502040504020203" pitchFamily="34" charset="0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4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Accomplishments to Date:</a:t>
            </a:r>
            <a:endParaRPr lang="en-US" sz="4400" kern="12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95007-ADB2-32F5-C318-E75BA55051B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087746" y="2610718"/>
            <a:ext cx="9833548" cy="3157783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+mn-lt"/>
              </a:rPr>
              <a:t>Gap Analysis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+mn-lt"/>
              </a:rPr>
              <a:t>BAS Report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+mn-lt"/>
              </a:rPr>
              <a:t>Housing allocations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+mn-lt"/>
              </a:rPr>
              <a:t>Climate Vulnerability Analysis &amp; Policy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+mn-lt"/>
              </a:rPr>
              <a:t>Community Survey with 463 responses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+mn-lt"/>
              </a:rPr>
              <a:t>LCA nearly complete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+mn-lt"/>
              </a:rPr>
              <a:t>Draft mandatory changes nearly complete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8173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F2A982-654D-1029-23C9-4846AA7BF2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92CA027-5D18-23D1-E1CD-9509DC758BA1}"/>
              </a:ext>
            </a:extLst>
          </p:cNvPr>
          <p:cNvSpPr txBox="1">
            <a:spLocks/>
          </p:cNvSpPr>
          <p:nvPr/>
        </p:nvSpPr>
        <p:spPr>
          <a:xfrm>
            <a:off x="804672" y="802955"/>
            <a:ext cx="4766330" cy="1454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cap="none">
                <a:solidFill>
                  <a:srgbClr val="92D050"/>
                </a:solidFill>
                <a:latin typeface="Segoe Pro" panose="020B0502040504020203" pitchFamily="34" charset="0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6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What we’re doing next: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361EF-8A66-456C-97CD-4354A595CED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04672" y="2003898"/>
            <a:ext cx="5060603" cy="4051147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  <a:latin typeface="+mn-lt"/>
              </a:rPr>
              <a:t>Continued Public Outreach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  <a:latin typeface="+mn-lt"/>
              </a:rPr>
              <a:t>Draft Periodic Update document release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  <a:latin typeface="+mn-lt"/>
              </a:rPr>
              <a:t>Press release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  <a:latin typeface="+mn-lt"/>
              </a:rPr>
              <a:t>Commerce review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  <a:latin typeface="+mn-lt"/>
              </a:rPr>
              <a:t>SEPA checklist &amp; Threshold Determination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  <a:latin typeface="+mn-lt"/>
              </a:rPr>
              <a:t>Public Comment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  <a:latin typeface="+mn-lt"/>
              </a:rPr>
              <a:t>Open House events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  <a:latin typeface="+mn-lt"/>
              </a:rPr>
              <a:t>BOCC &amp; PC workshops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  <a:latin typeface="+mn-lt"/>
              </a:rPr>
              <a:t>Planning Commission Recommendations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2"/>
                </a:solidFill>
                <a:latin typeface="+mn-lt"/>
              </a:rPr>
              <a:t>BOCC Approval (due 12/31/25)</a:t>
            </a:r>
            <a:endParaRPr lang="en-US" sz="1800" dirty="0">
              <a:solidFill>
                <a:schemeClr val="tx2"/>
              </a:solidFill>
              <a:latin typeface="+mn-lt"/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2"/>
              </a:solidFill>
              <a:latin typeface="+mn-lt"/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2"/>
              </a:solidFill>
              <a:latin typeface="+mn-lt"/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2"/>
              </a:solidFill>
              <a:latin typeface="+mn-lt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1" name="Graphic 30" descr="Report Add">
            <a:extLst>
              <a:ext uri="{FF2B5EF4-FFF2-40B4-BE49-F238E27FC236}">
                <a16:creationId xmlns:a16="http://schemas.microsoft.com/office/drawing/2014/main" id="{9BE4D49B-1F8F-6F53-0842-2AE6E8ECB8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8392" y="1819656"/>
            <a:ext cx="4142232" cy="414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850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57E2B-B06F-547A-73B2-1814184220D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4399" y="1438836"/>
            <a:ext cx="10488707" cy="1538262"/>
          </a:xfrm>
        </p:spPr>
        <p:txBody>
          <a:bodyPr/>
          <a:lstStyle/>
          <a:p>
            <a:r>
              <a:rPr lang="en-US" dirty="0">
                <a:latin typeface="+mj-lt"/>
              </a:rPr>
              <a:t>Presentation created in coordination with the County’s  consultant, Facet NW, Inc.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04677B7-85B7-C4AE-72E0-3E0438627F3A}"/>
              </a:ext>
            </a:extLst>
          </p:cNvPr>
          <p:cNvSpPr txBox="1">
            <a:spLocks/>
          </p:cNvSpPr>
          <p:nvPr/>
        </p:nvSpPr>
        <p:spPr>
          <a:xfrm>
            <a:off x="850322" y="3167191"/>
            <a:ext cx="10488707" cy="1538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Segoe Pro" panose="020B05020405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Segoe Pro" panose="020B05020405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Segoe Pro" panose="020B05020405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Segoe Pro" panose="020B05020405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Segoe Pro" panose="020B05020405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u="sng" dirty="0">
                <a:latin typeface="+mn-lt"/>
              </a:rPr>
              <a:t>Contacts</a:t>
            </a:r>
            <a:r>
              <a:rPr lang="en-US" sz="2000" dirty="0">
                <a:latin typeface="+mn-lt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Bruce Emery, Director, DCD – (360) 417-2323, </a:t>
            </a:r>
            <a:r>
              <a:rPr lang="en-US" sz="2000" dirty="0">
                <a:latin typeface="+mn-lt"/>
                <a:hlinkClick r:id="rId2"/>
              </a:rPr>
              <a:t>bruce.emery@clallamcountywa.gov</a:t>
            </a:r>
            <a:endParaRPr lang="en-US" sz="2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Tim Havel, Deputy Director, DCD – (360) 417-2563, </a:t>
            </a:r>
            <a:r>
              <a:rPr lang="en-US" sz="2000" dirty="0">
                <a:latin typeface="+mn-lt"/>
                <a:hlinkClick r:id="rId3"/>
              </a:rPr>
              <a:t>tim.havel@clallamcountywa.gov</a:t>
            </a:r>
            <a:endParaRPr lang="en-US" sz="2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21377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9D7610-ECE9-3529-9AE7-409E7CB51E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E200EB-E282-52B8-C3D9-10E7AA5C0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5"/>
            <a:ext cx="4646904" cy="22859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+mj-lt"/>
              </a:rPr>
              <a:t>Comprehensive Plan Periodic Update, Chapter 36.70A RCW</a:t>
            </a:r>
            <a:br>
              <a:rPr lang="en-US" sz="3200" dirty="0">
                <a:solidFill>
                  <a:schemeClr val="tx1"/>
                </a:solidFill>
                <a:latin typeface="+mj-lt"/>
              </a:rPr>
            </a:br>
            <a:br>
              <a:rPr lang="en-US" sz="3200" dirty="0">
                <a:solidFill>
                  <a:schemeClr val="tx1"/>
                </a:solidFill>
                <a:latin typeface="+mj-lt"/>
              </a:rPr>
            </a:br>
            <a:r>
              <a:rPr lang="en-US" sz="2700" dirty="0">
                <a:solidFill>
                  <a:schemeClr val="tx1"/>
                </a:solidFill>
                <a:latin typeface="+mj-lt"/>
              </a:rPr>
              <a:t>Significant Changes include: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2DA78E2-6F0B-EC24-8DAB-7B1CEEE1AC4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624" r="11623" b="-1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8C1B522F-AE2A-3C8B-4783-32131E5F931C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729649968"/>
              </p:ext>
            </p:extLst>
          </p:nvPr>
        </p:nvGraphicFramePr>
        <p:xfrm>
          <a:off x="761802" y="2743200"/>
          <a:ext cx="4646905" cy="3613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03657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07F5D-0A4C-3AC7-FA72-3134F961A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Critical Area Ordinance Update, Gap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6B53C-381B-C5C1-F576-4AA7628F831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172200" y="804672"/>
            <a:ext cx="5221224" cy="52303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38125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tx2"/>
                </a:solidFill>
                <a:effectLst/>
                <a:latin typeface="+mn-lt"/>
              </a:rPr>
              <a:t>Main areas of consideration</a:t>
            </a:r>
          </a:p>
          <a:p>
            <a:pPr marL="742950" marR="0"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2"/>
                </a:solidFill>
                <a:effectLst/>
                <a:latin typeface="+mn-lt"/>
              </a:rPr>
              <a:t>Update policies to include </a:t>
            </a:r>
            <a:r>
              <a:rPr lang="en-US" sz="1800" i="1" dirty="0">
                <a:solidFill>
                  <a:schemeClr val="tx2"/>
                </a:solidFill>
                <a:effectLst/>
                <a:latin typeface="+mn-lt"/>
              </a:rPr>
              <a:t>no net loss </a:t>
            </a:r>
            <a:r>
              <a:rPr lang="en-US" sz="1800" dirty="0">
                <a:solidFill>
                  <a:schemeClr val="tx2"/>
                </a:solidFill>
                <a:effectLst/>
                <a:latin typeface="+mn-lt"/>
              </a:rPr>
              <a:t>for consistency with GMA</a:t>
            </a:r>
          </a:p>
          <a:p>
            <a:pPr marL="742950" marR="0"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2"/>
                </a:solidFill>
                <a:effectLst/>
                <a:latin typeface="+mn-lt"/>
              </a:rPr>
              <a:t>Providing clarity on relationship of Shoreline Master Plan and CAO</a:t>
            </a:r>
          </a:p>
          <a:p>
            <a:pPr marL="742950" marR="0"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2"/>
                </a:solidFill>
                <a:effectLst/>
                <a:latin typeface="+mn-lt"/>
              </a:rPr>
              <a:t>Update wetland delineation, ratings system and qualifications of wetland professionals</a:t>
            </a:r>
          </a:p>
          <a:p>
            <a:pPr marL="742950" marR="0"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2"/>
                </a:solidFill>
                <a:effectLst/>
                <a:latin typeface="+mn-lt"/>
              </a:rPr>
              <a:t>Revise wetland buffers to meet Ecology’s recommendations and standardizations</a:t>
            </a:r>
          </a:p>
          <a:p>
            <a:pPr marL="742950" marR="0"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2"/>
                </a:solidFill>
                <a:effectLst/>
                <a:latin typeface="+mn-lt"/>
              </a:rPr>
              <a:t>Update stream and wildlife habitat conservation area classifications</a:t>
            </a:r>
          </a:p>
          <a:p>
            <a:pPr marL="742950" marR="0"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2"/>
                </a:solidFill>
                <a:effectLst/>
                <a:latin typeface="+mn-lt"/>
              </a:rPr>
              <a:t>Stream protection standards, including riparian area management, vegetation requirements, and mitigation</a:t>
            </a:r>
          </a:p>
          <a:p>
            <a:pPr marL="742950" marR="0"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2"/>
                </a:solidFill>
                <a:effectLst/>
                <a:latin typeface="+mn-lt"/>
              </a:rPr>
              <a:t>Update hazard tree and vegetation removal requirements</a:t>
            </a:r>
          </a:p>
          <a:p>
            <a:pPr marL="742950" marR="0"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2"/>
                </a:solidFill>
                <a:effectLst/>
                <a:latin typeface="+mn-lt"/>
              </a:rPr>
              <a:t>Revise wastewater, dewatering, and allowed activities provisions in CARAs</a:t>
            </a:r>
          </a:p>
          <a:p>
            <a:pPr marL="742950" marR="0" lvl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chemeClr val="tx2"/>
                </a:solidFill>
                <a:effectLst/>
                <a:latin typeface="+mn-lt"/>
              </a:rPr>
              <a:t>Clarify and ensure consistency of regulated activities and exemptions</a:t>
            </a:r>
          </a:p>
        </p:txBody>
      </p:sp>
    </p:spTree>
    <p:extLst>
      <p:ext uri="{BB962C8B-B14F-4D97-AF65-F5344CB8AC3E}">
        <p14:creationId xmlns:p14="http://schemas.microsoft.com/office/powerpoint/2010/main" val="2027593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B2A5EA-DFA0-93E8-3B39-053969D116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48F83C7-52FF-92EE-790B-BF0FB0EFB0EE}"/>
              </a:ext>
            </a:extLst>
          </p:cNvPr>
          <p:cNvSpPr txBox="1">
            <a:spLocks/>
          </p:cNvSpPr>
          <p:nvPr/>
        </p:nvSpPr>
        <p:spPr>
          <a:xfrm>
            <a:off x="735601" y="1304611"/>
            <a:ext cx="983354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cap="none">
                <a:solidFill>
                  <a:srgbClr val="92D050"/>
                </a:solidFill>
                <a:latin typeface="Segoe Pro" panose="020B0502040504020203" pitchFamily="34" charset="0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400" dirty="0">
                <a:solidFill>
                  <a:schemeClr val="tx2"/>
                </a:solidFill>
                <a:latin typeface="+mj-lt"/>
              </a:rPr>
              <a:t>The Challenge of Housing</a:t>
            </a:r>
            <a:r>
              <a:rPr lang="en-US" sz="44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:</a:t>
            </a:r>
            <a:endParaRPr lang="en-US" sz="4400" kern="12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E1145-3831-8F82-E0E4-EE945D8AA1C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28989" y="2556059"/>
            <a:ext cx="9833548" cy="2693976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+mn-lt"/>
              </a:rPr>
              <a:t>Affordability defines as 30% of Net Income. 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+mn-lt"/>
              </a:rPr>
              <a:t>2024 AMI: $64,000 individual; $94,000 Family of 4.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+mn-lt"/>
              </a:rPr>
              <a:t>Current median house price: $451,000 in PA, $579,000 in Sequim (Zillow.com, 4/28/25). 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+mn-lt"/>
              </a:rPr>
              <a:t>Affordability for individual: $250k; Family of 4: $350k     </a:t>
            </a:r>
          </a:p>
        </p:txBody>
      </p:sp>
    </p:spTree>
    <p:extLst>
      <p:ext uri="{BB962C8B-B14F-4D97-AF65-F5344CB8AC3E}">
        <p14:creationId xmlns:p14="http://schemas.microsoft.com/office/powerpoint/2010/main" val="3970046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8B327-92FA-4055-DD88-B8F2564DE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+mj-lt"/>
              </a:rPr>
              <a:t>Future Housing Allocations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DB632-0F5A-1894-E6C1-4348A62B64C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4399" y="1438836"/>
            <a:ext cx="10488707" cy="1441868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latin typeface="+mn-lt"/>
              </a:rPr>
              <a:t>Utilizing the Department of Commerce’s Housing for All Planning Tool (HAPT) with moderate growth projections, the County’s future housing needs are projected to increase by:</a:t>
            </a:r>
          </a:p>
          <a:p>
            <a:endParaRPr lang="en-US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8FE8657C-2803-65CE-867F-7E86D02DDF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053539"/>
              </p:ext>
            </p:extLst>
          </p:nvPr>
        </p:nvGraphicFramePr>
        <p:xfrm>
          <a:off x="2401139" y="2976957"/>
          <a:ext cx="7515225" cy="268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7515213" imgH="2685947" progId="Excel.Sheet.12">
                  <p:embed/>
                </p:oleObj>
              </mc:Choice>
              <mc:Fallback>
                <p:oleObj name="Worksheet" r:id="rId3" imgW="7515213" imgH="2685947" progId="Excel.Sheet.12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8FE8657C-2803-65CE-867F-7E86D02DDF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01139" y="2976957"/>
                        <a:ext cx="7515225" cy="2686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945315B-2522-3456-3AAD-7EA6D6AAF58E}"/>
              </a:ext>
            </a:extLst>
          </p:cNvPr>
          <p:cNvSpPr txBox="1"/>
          <p:nvPr/>
        </p:nvSpPr>
        <p:spPr>
          <a:xfrm>
            <a:off x="3927044" y="5820220"/>
            <a:ext cx="23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PSH = Permanent Supportive Housing</a:t>
            </a:r>
          </a:p>
          <a:p>
            <a:r>
              <a:rPr lang="en-US" sz="1000" dirty="0"/>
              <a:t>AMI = Area Median Income</a:t>
            </a:r>
          </a:p>
        </p:txBody>
      </p:sp>
    </p:spTree>
    <p:extLst>
      <p:ext uri="{BB962C8B-B14F-4D97-AF65-F5344CB8AC3E}">
        <p14:creationId xmlns:p14="http://schemas.microsoft.com/office/powerpoint/2010/main" val="1366230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87BF42CA-AD55-48B4-8949-C4DCA60A6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6AE1D3D-3106-4CB2-AA7C-0C1642AC0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A31B6AF-B711-4CDB-8C2B-16E963DDC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8137" y="0"/>
            <a:ext cx="5646974" cy="6483075"/>
            <a:chOff x="-19221" y="0"/>
            <a:chExt cx="5646974" cy="6483075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A818331-E13C-49C6-B98D-A60AD0E85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16610"/>
              <a:ext cx="5535001" cy="6250127"/>
            </a:xfrm>
            <a:custGeom>
              <a:avLst/>
              <a:gdLst>
                <a:gd name="connsiteX0" fmla="*/ 2510242 w 5535001"/>
                <a:gd name="connsiteY0" fmla="*/ 174 h 6250127"/>
                <a:gd name="connsiteX1" fmla="*/ 2550551 w 5535001"/>
                <a:gd name="connsiteY1" fmla="*/ 510 h 6250127"/>
                <a:gd name="connsiteX2" fmla="*/ 2629490 w 5535001"/>
                <a:gd name="connsiteY2" fmla="*/ 3757 h 6250127"/>
                <a:gd name="connsiteX3" fmla="*/ 2708317 w 5535001"/>
                <a:gd name="connsiteY3" fmla="*/ 7229 h 6250127"/>
                <a:gd name="connsiteX4" fmla="*/ 2787256 w 5535001"/>
                <a:gd name="connsiteY4" fmla="*/ 14619 h 6250127"/>
                <a:gd name="connsiteX5" fmla="*/ 3408467 w 5535001"/>
                <a:gd name="connsiteY5" fmla="*/ 145064 h 6250127"/>
                <a:gd name="connsiteX6" fmla="*/ 3557723 w 5535001"/>
                <a:gd name="connsiteY6" fmla="*/ 199593 h 6250127"/>
                <a:gd name="connsiteX7" fmla="*/ 3594337 w 5535001"/>
                <a:gd name="connsiteY7" fmla="*/ 214597 h 6250127"/>
                <a:gd name="connsiteX8" fmla="*/ 3630616 w 5535001"/>
                <a:gd name="connsiteY8" fmla="*/ 230385 h 6250127"/>
                <a:gd name="connsiteX9" fmla="*/ 3703172 w 5535001"/>
                <a:gd name="connsiteY9" fmla="*/ 262073 h 6250127"/>
                <a:gd name="connsiteX10" fmla="*/ 3739003 w 5535001"/>
                <a:gd name="connsiteY10" fmla="*/ 278756 h 6250127"/>
                <a:gd name="connsiteX11" fmla="*/ 3756806 w 5535001"/>
                <a:gd name="connsiteY11" fmla="*/ 287266 h 6250127"/>
                <a:gd name="connsiteX12" fmla="*/ 3773714 w 5535001"/>
                <a:gd name="connsiteY12" fmla="*/ 297567 h 6250127"/>
                <a:gd name="connsiteX13" fmla="*/ 3840784 w 5535001"/>
                <a:gd name="connsiteY13" fmla="*/ 339332 h 6250127"/>
                <a:gd name="connsiteX14" fmla="*/ 3873927 w 5535001"/>
                <a:gd name="connsiteY14" fmla="*/ 360495 h 6250127"/>
                <a:gd name="connsiteX15" fmla="*/ 3906062 w 5535001"/>
                <a:gd name="connsiteY15" fmla="*/ 383001 h 6250127"/>
                <a:gd name="connsiteX16" fmla="*/ 3969662 w 5535001"/>
                <a:gd name="connsiteY16" fmla="*/ 428572 h 6250127"/>
                <a:gd name="connsiteX17" fmla="*/ 4423029 w 5535001"/>
                <a:gd name="connsiteY17" fmla="*/ 837600 h 6250127"/>
                <a:gd name="connsiteX18" fmla="*/ 4474647 w 5535001"/>
                <a:gd name="connsiteY18" fmla="*/ 891569 h 6250127"/>
                <a:gd name="connsiteX19" fmla="*/ 4524250 w 5535001"/>
                <a:gd name="connsiteY19" fmla="*/ 946883 h 6250127"/>
                <a:gd name="connsiteX20" fmla="*/ 4573965 w 5535001"/>
                <a:gd name="connsiteY20" fmla="*/ 1001748 h 6250127"/>
                <a:gd name="connsiteX21" fmla="*/ 4622224 w 5535001"/>
                <a:gd name="connsiteY21" fmla="*/ 1057509 h 6250127"/>
                <a:gd name="connsiteX22" fmla="*/ 4717510 w 5535001"/>
                <a:gd name="connsiteY22" fmla="*/ 1169143 h 6250127"/>
                <a:gd name="connsiteX23" fmla="*/ 4764986 w 5535001"/>
                <a:gd name="connsiteY23" fmla="*/ 1224681 h 6250127"/>
                <a:gd name="connsiteX24" fmla="*/ 4813021 w 5535001"/>
                <a:gd name="connsiteY24" fmla="*/ 1279994 h 6250127"/>
                <a:gd name="connsiteX25" fmla="*/ 5001915 w 5535001"/>
                <a:gd name="connsiteY25" fmla="*/ 1506846 h 6250127"/>
                <a:gd name="connsiteX26" fmla="*/ 5170542 w 5535001"/>
                <a:gd name="connsiteY26" fmla="*/ 1751165 h 6250127"/>
                <a:gd name="connsiteX27" fmla="*/ 5428969 w 5535001"/>
                <a:gd name="connsiteY27" fmla="*/ 2293660 h 6250127"/>
                <a:gd name="connsiteX28" fmla="*/ 5534893 w 5535001"/>
                <a:gd name="connsiteY28" fmla="*/ 2899307 h 6250127"/>
                <a:gd name="connsiteX29" fmla="*/ 5508804 w 5535001"/>
                <a:gd name="connsiteY29" fmla="*/ 3211144 h 6250127"/>
                <a:gd name="connsiteX30" fmla="*/ 5426282 w 5535001"/>
                <a:gd name="connsiteY30" fmla="*/ 3513352 h 6250127"/>
                <a:gd name="connsiteX31" fmla="*/ 5248250 w 5535001"/>
                <a:gd name="connsiteY31" fmla="*/ 4030542 h 6250127"/>
                <a:gd name="connsiteX32" fmla="*/ 5208612 w 5535001"/>
                <a:gd name="connsiteY32" fmla="*/ 4161771 h 6250127"/>
                <a:gd name="connsiteX33" fmla="*/ 5170318 w 5535001"/>
                <a:gd name="connsiteY33" fmla="*/ 4294680 h 6250127"/>
                <a:gd name="connsiteX34" fmla="*/ 5132248 w 5535001"/>
                <a:gd name="connsiteY34" fmla="*/ 4430164 h 6250127"/>
                <a:gd name="connsiteX35" fmla="*/ 5112765 w 5535001"/>
                <a:gd name="connsiteY35" fmla="*/ 4498914 h 6250127"/>
                <a:gd name="connsiteX36" fmla="*/ 5091715 w 5535001"/>
                <a:gd name="connsiteY36" fmla="*/ 4569119 h 6250127"/>
                <a:gd name="connsiteX37" fmla="*/ 5068985 w 5535001"/>
                <a:gd name="connsiteY37" fmla="*/ 4640220 h 6250127"/>
                <a:gd name="connsiteX38" fmla="*/ 5043904 w 5535001"/>
                <a:gd name="connsiteY38" fmla="*/ 4712105 h 6250127"/>
                <a:gd name="connsiteX39" fmla="*/ 5015799 w 5535001"/>
                <a:gd name="connsiteY39" fmla="*/ 4784438 h 6250127"/>
                <a:gd name="connsiteX40" fmla="*/ 4982880 w 5535001"/>
                <a:gd name="connsiteY40" fmla="*/ 4856435 h 6250127"/>
                <a:gd name="connsiteX41" fmla="*/ 4817276 w 5535001"/>
                <a:gd name="connsiteY41" fmla="*/ 5125275 h 6250127"/>
                <a:gd name="connsiteX42" fmla="*/ 4618753 w 5535001"/>
                <a:gd name="connsiteY42" fmla="*/ 5355374 h 6250127"/>
                <a:gd name="connsiteX43" fmla="*/ 4566575 w 5535001"/>
                <a:gd name="connsiteY43" fmla="*/ 5408560 h 6250127"/>
                <a:gd name="connsiteX44" fmla="*/ 4513837 w 5535001"/>
                <a:gd name="connsiteY44" fmla="*/ 5461186 h 6250127"/>
                <a:gd name="connsiteX45" fmla="*/ 4459531 w 5535001"/>
                <a:gd name="connsiteY45" fmla="*/ 5512580 h 6250127"/>
                <a:gd name="connsiteX46" fmla="*/ 4404554 w 5535001"/>
                <a:gd name="connsiteY46" fmla="*/ 5563526 h 6250127"/>
                <a:gd name="connsiteX47" fmla="*/ 4348009 w 5535001"/>
                <a:gd name="connsiteY47" fmla="*/ 5613017 h 6250127"/>
                <a:gd name="connsiteX48" fmla="*/ 4290568 w 5535001"/>
                <a:gd name="connsiteY48" fmla="*/ 5661948 h 6250127"/>
                <a:gd name="connsiteX49" fmla="*/ 4276124 w 5535001"/>
                <a:gd name="connsiteY49" fmla="*/ 5674153 h 6250127"/>
                <a:gd name="connsiteX50" fmla="*/ 4261120 w 5535001"/>
                <a:gd name="connsiteY50" fmla="*/ 5685798 h 6250127"/>
                <a:gd name="connsiteX51" fmla="*/ 4231112 w 5535001"/>
                <a:gd name="connsiteY51" fmla="*/ 5708976 h 6250127"/>
                <a:gd name="connsiteX52" fmla="*/ 4170984 w 5535001"/>
                <a:gd name="connsiteY52" fmla="*/ 5755443 h 6250127"/>
                <a:gd name="connsiteX53" fmla="*/ 4046025 w 5535001"/>
                <a:gd name="connsiteY53" fmla="*/ 5843228 h 6250127"/>
                <a:gd name="connsiteX54" fmla="*/ 3915356 w 5535001"/>
                <a:gd name="connsiteY54" fmla="*/ 5923735 h 6250127"/>
                <a:gd name="connsiteX55" fmla="*/ 3346323 w 5535001"/>
                <a:gd name="connsiteY55" fmla="*/ 6158872 h 6250127"/>
                <a:gd name="connsiteX56" fmla="*/ 2743476 w 5535001"/>
                <a:gd name="connsiteY56" fmla="*/ 6247328 h 6250127"/>
                <a:gd name="connsiteX57" fmla="*/ 2668120 w 5535001"/>
                <a:gd name="connsiteY57" fmla="*/ 6249344 h 6250127"/>
                <a:gd name="connsiteX58" fmla="*/ 2630498 w 5535001"/>
                <a:gd name="connsiteY58" fmla="*/ 6250127 h 6250127"/>
                <a:gd name="connsiteX59" fmla="*/ 2592988 w 5535001"/>
                <a:gd name="connsiteY59" fmla="*/ 6249568 h 6250127"/>
                <a:gd name="connsiteX60" fmla="*/ 2518080 w 5535001"/>
                <a:gd name="connsiteY60" fmla="*/ 6247777 h 6250127"/>
                <a:gd name="connsiteX61" fmla="*/ 2442948 w 5535001"/>
                <a:gd name="connsiteY61" fmla="*/ 6244529 h 6250127"/>
                <a:gd name="connsiteX62" fmla="*/ 2291676 w 5535001"/>
                <a:gd name="connsiteY62" fmla="*/ 6232213 h 6250127"/>
                <a:gd name="connsiteX63" fmla="*/ 2141412 w 5535001"/>
                <a:gd name="connsiteY63" fmla="*/ 6212394 h 6250127"/>
                <a:gd name="connsiteX64" fmla="*/ 1992715 w 5535001"/>
                <a:gd name="connsiteY64" fmla="*/ 6184961 h 6250127"/>
                <a:gd name="connsiteX65" fmla="*/ 1845811 w 5535001"/>
                <a:gd name="connsiteY65" fmla="*/ 6151034 h 6250127"/>
                <a:gd name="connsiteX66" fmla="*/ 1701033 w 5535001"/>
                <a:gd name="connsiteY66" fmla="*/ 6110724 h 6250127"/>
                <a:gd name="connsiteX67" fmla="*/ 1629484 w 5535001"/>
                <a:gd name="connsiteY67" fmla="*/ 6088219 h 6250127"/>
                <a:gd name="connsiteX68" fmla="*/ 1558383 w 5535001"/>
                <a:gd name="connsiteY68" fmla="*/ 6064929 h 6250127"/>
                <a:gd name="connsiteX69" fmla="*/ 1011968 w 5535001"/>
                <a:gd name="connsiteY69" fmla="*/ 5828896 h 6250127"/>
                <a:gd name="connsiteX70" fmla="*/ 511237 w 5535001"/>
                <a:gd name="connsiteY70" fmla="*/ 5512356 h 6250127"/>
                <a:gd name="connsiteX71" fmla="*/ 395572 w 5535001"/>
                <a:gd name="connsiteY71" fmla="*/ 5419757 h 6250127"/>
                <a:gd name="connsiteX72" fmla="*/ 284722 w 5535001"/>
                <a:gd name="connsiteY72" fmla="*/ 5321559 h 6250127"/>
                <a:gd name="connsiteX73" fmla="*/ 257513 w 5535001"/>
                <a:gd name="connsiteY73" fmla="*/ 5296477 h 6250127"/>
                <a:gd name="connsiteX74" fmla="*/ 243853 w 5535001"/>
                <a:gd name="connsiteY74" fmla="*/ 5283937 h 6250127"/>
                <a:gd name="connsiteX75" fmla="*/ 230752 w 5535001"/>
                <a:gd name="connsiteY75" fmla="*/ 5270836 h 6250127"/>
                <a:gd name="connsiteX76" fmla="*/ 178574 w 5535001"/>
                <a:gd name="connsiteY76" fmla="*/ 5218322 h 6250127"/>
                <a:gd name="connsiteX77" fmla="*/ 126508 w 5535001"/>
                <a:gd name="connsiteY77" fmla="*/ 5165584 h 6250127"/>
                <a:gd name="connsiteX78" fmla="*/ 76345 w 5535001"/>
                <a:gd name="connsiteY78" fmla="*/ 5111167 h 6250127"/>
                <a:gd name="connsiteX79" fmla="*/ 26407 w 5535001"/>
                <a:gd name="connsiteY79" fmla="*/ 5056413 h 6250127"/>
                <a:gd name="connsiteX80" fmla="*/ 0 w 5535001"/>
                <a:gd name="connsiteY80" fmla="*/ 5024776 h 6250127"/>
                <a:gd name="connsiteX81" fmla="*/ 0 w 5535001"/>
                <a:gd name="connsiteY81" fmla="*/ 4492798 h 6250127"/>
                <a:gd name="connsiteX82" fmla="*/ 28534 w 5535001"/>
                <a:gd name="connsiteY82" fmla="*/ 4537879 h 6250127"/>
                <a:gd name="connsiteX83" fmla="*/ 66604 w 5535001"/>
                <a:gd name="connsiteY83" fmla="*/ 4592745 h 6250127"/>
                <a:gd name="connsiteX84" fmla="*/ 104114 w 5535001"/>
                <a:gd name="connsiteY84" fmla="*/ 4647834 h 6250127"/>
                <a:gd name="connsiteX85" fmla="*/ 143751 w 5535001"/>
                <a:gd name="connsiteY85" fmla="*/ 4701580 h 6250127"/>
                <a:gd name="connsiteX86" fmla="*/ 182717 w 5535001"/>
                <a:gd name="connsiteY86" fmla="*/ 4755773 h 6250127"/>
                <a:gd name="connsiteX87" fmla="*/ 223810 w 5535001"/>
                <a:gd name="connsiteY87" fmla="*/ 4808399 h 6250127"/>
                <a:gd name="connsiteX88" fmla="*/ 264679 w 5535001"/>
                <a:gd name="connsiteY88" fmla="*/ 4861249 h 6250127"/>
                <a:gd name="connsiteX89" fmla="*/ 307788 w 5535001"/>
                <a:gd name="connsiteY89" fmla="*/ 4912420 h 6250127"/>
                <a:gd name="connsiteX90" fmla="*/ 351232 w 5535001"/>
                <a:gd name="connsiteY90" fmla="*/ 4963254 h 6250127"/>
                <a:gd name="connsiteX91" fmla="*/ 397028 w 5535001"/>
                <a:gd name="connsiteY91" fmla="*/ 5012185 h 6250127"/>
                <a:gd name="connsiteX92" fmla="*/ 443496 w 5535001"/>
                <a:gd name="connsiteY92" fmla="*/ 5060444 h 6250127"/>
                <a:gd name="connsiteX93" fmla="*/ 455140 w 5535001"/>
                <a:gd name="connsiteY93" fmla="*/ 5072537 h 6250127"/>
                <a:gd name="connsiteX94" fmla="*/ 467345 w 5535001"/>
                <a:gd name="connsiteY94" fmla="*/ 5083958 h 6250127"/>
                <a:gd name="connsiteX95" fmla="*/ 491755 w 5535001"/>
                <a:gd name="connsiteY95" fmla="*/ 5106912 h 6250127"/>
                <a:gd name="connsiteX96" fmla="*/ 540686 w 5535001"/>
                <a:gd name="connsiteY96" fmla="*/ 5152819 h 6250127"/>
                <a:gd name="connsiteX97" fmla="*/ 552890 w 5535001"/>
                <a:gd name="connsiteY97" fmla="*/ 5164353 h 6250127"/>
                <a:gd name="connsiteX98" fmla="*/ 565655 w 5535001"/>
                <a:gd name="connsiteY98" fmla="*/ 5175214 h 6250127"/>
                <a:gd name="connsiteX99" fmla="*/ 591072 w 5535001"/>
                <a:gd name="connsiteY99" fmla="*/ 5197048 h 6250127"/>
                <a:gd name="connsiteX100" fmla="*/ 694197 w 5535001"/>
                <a:gd name="connsiteY100" fmla="*/ 5283041 h 6250127"/>
                <a:gd name="connsiteX101" fmla="*/ 1146221 w 5535001"/>
                <a:gd name="connsiteY101" fmla="*/ 5573716 h 6250127"/>
                <a:gd name="connsiteX102" fmla="*/ 1650982 w 5535001"/>
                <a:gd name="connsiteY102" fmla="*/ 5758130 h 6250127"/>
                <a:gd name="connsiteX103" fmla="*/ 1716485 w 5535001"/>
                <a:gd name="connsiteY103" fmla="*/ 5772798 h 6250127"/>
                <a:gd name="connsiteX104" fmla="*/ 1782211 w 5535001"/>
                <a:gd name="connsiteY104" fmla="*/ 5786235 h 6250127"/>
                <a:gd name="connsiteX105" fmla="*/ 1848386 w 5535001"/>
                <a:gd name="connsiteY105" fmla="*/ 5796984 h 6250127"/>
                <a:gd name="connsiteX106" fmla="*/ 1881417 w 5535001"/>
                <a:gd name="connsiteY106" fmla="*/ 5802359 h 6250127"/>
                <a:gd name="connsiteX107" fmla="*/ 1914560 w 5535001"/>
                <a:gd name="connsiteY107" fmla="*/ 5807061 h 6250127"/>
                <a:gd name="connsiteX108" fmla="*/ 2047469 w 5535001"/>
                <a:gd name="connsiteY108" fmla="*/ 5821282 h 6250127"/>
                <a:gd name="connsiteX109" fmla="*/ 2180601 w 5535001"/>
                <a:gd name="connsiteY109" fmla="*/ 5828896 h 6250127"/>
                <a:gd name="connsiteX110" fmla="*/ 2313622 w 5535001"/>
                <a:gd name="connsiteY110" fmla="*/ 5830463 h 6250127"/>
                <a:gd name="connsiteX111" fmla="*/ 2380021 w 5535001"/>
                <a:gd name="connsiteY111" fmla="*/ 5828448 h 6250127"/>
                <a:gd name="connsiteX112" fmla="*/ 2446195 w 5535001"/>
                <a:gd name="connsiteY112" fmla="*/ 5826433 h 6250127"/>
                <a:gd name="connsiteX113" fmla="*/ 2513041 w 5535001"/>
                <a:gd name="connsiteY113" fmla="*/ 5822737 h 6250127"/>
                <a:gd name="connsiteX114" fmla="*/ 2580111 w 5535001"/>
                <a:gd name="connsiteY114" fmla="*/ 5818258 h 6250127"/>
                <a:gd name="connsiteX115" fmla="*/ 2613590 w 5535001"/>
                <a:gd name="connsiteY115" fmla="*/ 5816355 h 6250127"/>
                <a:gd name="connsiteX116" fmla="*/ 2646845 w 5535001"/>
                <a:gd name="connsiteY116" fmla="*/ 5813108 h 6250127"/>
                <a:gd name="connsiteX117" fmla="*/ 2713244 w 5535001"/>
                <a:gd name="connsiteY117" fmla="*/ 5806838 h 6250127"/>
                <a:gd name="connsiteX118" fmla="*/ 3230882 w 5535001"/>
                <a:gd name="connsiteY118" fmla="*/ 5721292 h 6250127"/>
                <a:gd name="connsiteX119" fmla="*/ 3720416 w 5535001"/>
                <a:gd name="connsiteY119" fmla="*/ 5556472 h 6250127"/>
                <a:gd name="connsiteX120" fmla="*/ 3837425 w 5535001"/>
                <a:gd name="connsiteY120" fmla="*/ 5499927 h 6250127"/>
                <a:gd name="connsiteX121" fmla="*/ 3951634 w 5535001"/>
                <a:gd name="connsiteY121" fmla="*/ 5436552 h 6250127"/>
                <a:gd name="connsiteX122" fmla="*/ 4007284 w 5535001"/>
                <a:gd name="connsiteY122" fmla="*/ 5401841 h 6250127"/>
                <a:gd name="connsiteX123" fmla="*/ 4035164 w 5535001"/>
                <a:gd name="connsiteY123" fmla="*/ 5384374 h 6250127"/>
                <a:gd name="connsiteX124" fmla="*/ 4049049 w 5535001"/>
                <a:gd name="connsiteY124" fmla="*/ 5375640 h 6250127"/>
                <a:gd name="connsiteX125" fmla="*/ 4062485 w 5535001"/>
                <a:gd name="connsiteY125" fmla="*/ 5366123 h 6250127"/>
                <a:gd name="connsiteX126" fmla="*/ 4116567 w 5535001"/>
                <a:gd name="connsiteY126" fmla="*/ 5328277 h 6250127"/>
                <a:gd name="connsiteX127" fmla="*/ 4169976 w 5535001"/>
                <a:gd name="connsiteY127" fmla="*/ 5289199 h 6250127"/>
                <a:gd name="connsiteX128" fmla="*/ 4222042 w 5535001"/>
                <a:gd name="connsiteY128" fmla="*/ 5247994 h 6250127"/>
                <a:gd name="connsiteX129" fmla="*/ 4273213 w 5535001"/>
                <a:gd name="connsiteY129" fmla="*/ 5205558 h 6250127"/>
                <a:gd name="connsiteX130" fmla="*/ 4323151 w 5535001"/>
                <a:gd name="connsiteY130" fmla="*/ 5161329 h 6250127"/>
                <a:gd name="connsiteX131" fmla="*/ 4371971 w 5535001"/>
                <a:gd name="connsiteY131" fmla="*/ 5116093 h 6250127"/>
                <a:gd name="connsiteX132" fmla="*/ 4546868 w 5535001"/>
                <a:gd name="connsiteY132" fmla="*/ 4924400 h 6250127"/>
                <a:gd name="connsiteX133" fmla="*/ 4675634 w 5535001"/>
                <a:gd name="connsiteY133" fmla="*/ 4715352 h 6250127"/>
                <a:gd name="connsiteX134" fmla="*/ 4700155 w 5535001"/>
                <a:gd name="connsiteY134" fmla="*/ 4659255 h 6250127"/>
                <a:gd name="connsiteX135" fmla="*/ 4721206 w 5535001"/>
                <a:gd name="connsiteY135" fmla="*/ 4600135 h 6250127"/>
                <a:gd name="connsiteX136" fmla="*/ 4740465 w 5535001"/>
                <a:gd name="connsiteY136" fmla="*/ 4538887 h 6250127"/>
                <a:gd name="connsiteX137" fmla="*/ 4758492 w 5535001"/>
                <a:gd name="connsiteY137" fmla="*/ 4475848 h 6250127"/>
                <a:gd name="connsiteX138" fmla="*/ 4891288 w 5535001"/>
                <a:gd name="connsiteY138" fmla="*/ 3930329 h 6250127"/>
                <a:gd name="connsiteX139" fmla="*/ 5066298 w 5535001"/>
                <a:gd name="connsiteY139" fmla="*/ 3382235 h 6250127"/>
                <a:gd name="connsiteX140" fmla="*/ 5156994 w 5535001"/>
                <a:gd name="connsiteY140" fmla="*/ 2898635 h 6250127"/>
                <a:gd name="connsiteX141" fmla="*/ 5083317 w 5535001"/>
                <a:gd name="connsiteY141" fmla="*/ 2402047 h 6250127"/>
                <a:gd name="connsiteX142" fmla="*/ 4871022 w 5535001"/>
                <a:gd name="connsiteY142" fmla="*/ 1926958 h 6250127"/>
                <a:gd name="connsiteX143" fmla="*/ 4727028 w 5535001"/>
                <a:gd name="connsiteY143" fmla="*/ 1703577 h 6250127"/>
                <a:gd name="connsiteX144" fmla="*/ 4563776 w 5535001"/>
                <a:gd name="connsiteY144" fmla="*/ 1490834 h 6250127"/>
                <a:gd name="connsiteX145" fmla="*/ 4370291 w 5535001"/>
                <a:gd name="connsiteY145" fmla="*/ 1300596 h 6250127"/>
                <a:gd name="connsiteX146" fmla="*/ 4266046 w 5535001"/>
                <a:gd name="connsiteY146" fmla="*/ 1214491 h 6250127"/>
                <a:gd name="connsiteX147" fmla="*/ 4212973 w 5535001"/>
                <a:gd name="connsiteY147" fmla="*/ 1173062 h 6250127"/>
                <a:gd name="connsiteX148" fmla="*/ 4157995 w 5535001"/>
                <a:gd name="connsiteY148" fmla="*/ 1134545 h 6250127"/>
                <a:gd name="connsiteX149" fmla="*/ 3697126 w 5535001"/>
                <a:gd name="connsiteY149" fmla="*/ 881044 h 6250127"/>
                <a:gd name="connsiteX150" fmla="*/ 3637670 w 5535001"/>
                <a:gd name="connsiteY150" fmla="*/ 856747 h 6250127"/>
                <a:gd name="connsiteX151" fmla="*/ 3608222 w 5535001"/>
                <a:gd name="connsiteY151" fmla="*/ 844318 h 6250127"/>
                <a:gd name="connsiteX152" fmla="*/ 3578214 w 5535001"/>
                <a:gd name="connsiteY152" fmla="*/ 833457 h 6250127"/>
                <a:gd name="connsiteX153" fmla="*/ 3518309 w 5535001"/>
                <a:gd name="connsiteY153" fmla="*/ 812294 h 6250127"/>
                <a:gd name="connsiteX154" fmla="*/ 3503417 w 5535001"/>
                <a:gd name="connsiteY154" fmla="*/ 806920 h 6250127"/>
                <a:gd name="connsiteX155" fmla="*/ 3489533 w 5535001"/>
                <a:gd name="connsiteY155" fmla="*/ 799642 h 6250127"/>
                <a:gd name="connsiteX156" fmla="*/ 3460869 w 5535001"/>
                <a:gd name="connsiteY156" fmla="*/ 787101 h 6250127"/>
                <a:gd name="connsiteX157" fmla="*/ 3402980 w 5535001"/>
                <a:gd name="connsiteY157" fmla="*/ 763475 h 6250127"/>
                <a:gd name="connsiteX158" fmla="*/ 3374092 w 5535001"/>
                <a:gd name="connsiteY158" fmla="*/ 751606 h 6250127"/>
                <a:gd name="connsiteX159" fmla="*/ 3344980 w 5535001"/>
                <a:gd name="connsiteY159" fmla="*/ 740409 h 6250127"/>
                <a:gd name="connsiteX160" fmla="*/ 3226627 w 5535001"/>
                <a:gd name="connsiteY160" fmla="*/ 700772 h 6250127"/>
                <a:gd name="connsiteX161" fmla="*/ 2735750 w 5535001"/>
                <a:gd name="connsiteY161" fmla="*/ 614667 h 6250127"/>
                <a:gd name="connsiteX162" fmla="*/ 2673158 w 5535001"/>
                <a:gd name="connsiteY162" fmla="*/ 610412 h 6250127"/>
                <a:gd name="connsiteX163" fmla="*/ 2610119 w 5535001"/>
                <a:gd name="connsiteY163" fmla="*/ 609628 h 6250127"/>
                <a:gd name="connsiteX164" fmla="*/ 2547080 w 5535001"/>
                <a:gd name="connsiteY164" fmla="*/ 608620 h 6250127"/>
                <a:gd name="connsiteX165" fmla="*/ 2516400 w 5535001"/>
                <a:gd name="connsiteY165" fmla="*/ 608844 h 6250127"/>
                <a:gd name="connsiteX166" fmla="*/ 2486280 w 5535001"/>
                <a:gd name="connsiteY166" fmla="*/ 609740 h 6250127"/>
                <a:gd name="connsiteX167" fmla="*/ 2426376 w 5535001"/>
                <a:gd name="connsiteY167" fmla="*/ 613099 h 6250127"/>
                <a:gd name="connsiteX168" fmla="*/ 2366920 w 5535001"/>
                <a:gd name="connsiteY168" fmla="*/ 618474 h 6250127"/>
                <a:gd name="connsiteX169" fmla="*/ 2337248 w 5535001"/>
                <a:gd name="connsiteY169" fmla="*/ 621497 h 6250127"/>
                <a:gd name="connsiteX170" fmla="*/ 2307800 w 5535001"/>
                <a:gd name="connsiteY170" fmla="*/ 625528 h 6250127"/>
                <a:gd name="connsiteX171" fmla="*/ 2278351 w 5535001"/>
                <a:gd name="connsiteY171" fmla="*/ 629559 h 6250127"/>
                <a:gd name="connsiteX172" fmla="*/ 2249127 w 5535001"/>
                <a:gd name="connsiteY172" fmla="*/ 634710 h 6250127"/>
                <a:gd name="connsiteX173" fmla="*/ 1796096 w 5535001"/>
                <a:gd name="connsiteY173" fmla="*/ 781726 h 6250127"/>
                <a:gd name="connsiteX174" fmla="*/ 1370833 w 5535001"/>
                <a:gd name="connsiteY174" fmla="*/ 1048663 h 6250127"/>
                <a:gd name="connsiteX175" fmla="*/ 959790 w 5535001"/>
                <a:gd name="connsiteY175" fmla="*/ 1390844 h 6250127"/>
                <a:gd name="connsiteX176" fmla="*/ 749062 w 5535001"/>
                <a:gd name="connsiteY176" fmla="*/ 1577611 h 6250127"/>
                <a:gd name="connsiteX177" fmla="*/ 524786 w 5535001"/>
                <a:gd name="connsiteY177" fmla="*/ 1763145 h 6250127"/>
                <a:gd name="connsiteX178" fmla="*/ 84071 w 5535001"/>
                <a:gd name="connsiteY178" fmla="*/ 2098496 h 6250127"/>
                <a:gd name="connsiteX179" fmla="*/ 0 w 5535001"/>
                <a:gd name="connsiteY179" fmla="*/ 2168094 h 6250127"/>
                <a:gd name="connsiteX180" fmla="*/ 0 w 5535001"/>
                <a:gd name="connsiteY180" fmla="*/ 1576676 h 6250127"/>
                <a:gd name="connsiteX181" fmla="*/ 174655 w 5535001"/>
                <a:gd name="connsiteY181" fmla="*/ 1387597 h 6250127"/>
                <a:gd name="connsiteX182" fmla="*/ 363661 w 5535001"/>
                <a:gd name="connsiteY182" fmla="*/ 1188626 h 6250127"/>
                <a:gd name="connsiteX183" fmla="*/ 458052 w 5535001"/>
                <a:gd name="connsiteY183" fmla="*/ 1086397 h 6250127"/>
                <a:gd name="connsiteX184" fmla="*/ 557257 w 5535001"/>
                <a:gd name="connsiteY184" fmla="*/ 981593 h 6250127"/>
                <a:gd name="connsiteX185" fmla="*/ 994165 w 5535001"/>
                <a:gd name="connsiteY185" fmla="*/ 578389 h 6250127"/>
                <a:gd name="connsiteX186" fmla="*/ 1520873 w 5535001"/>
                <a:gd name="connsiteY186" fmla="*/ 237215 h 6250127"/>
                <a:gd name="connsiteX187" fmla="*/ 2141748 w 5535001"/>
                <a:gd name="connsiteY187" fmla="*/ 31190 h 6250127"/>
                <a:gd name="connsiteX188" fmla="*/ 2182505 w 5535001"/>
                <a:gd name="connsiteY188" fmla="*/ 24360 h 6250127"/>
                <a:gd name="connsiteX189" fmla="*/ 2223374 w 5535001"/>
                <a:gd name="connsiteY189" fmla="*/ 18873 h 6250127"/>
                <a:gd name="connsiteX190" fmla="*/ 2264355 w 5535001"/>
                <a:gd name="connsiteY190" fmla="*/ 13611 h 6250127"/>
                <a:gd name="connsiteX191" fmla="*/ 2305336 w 5535001"/>
                <a:gd name="connsiteY191" fmla="*/ 9580 h 6250127"/>
                <a:gd name="connsiteX192" fmla="*/ 2387410 w 5535001"/>
                <a:gd name="connsiteY192" fmla="*/ 3645 h 6250127"/>
                <a:gd name="connsiteX193" fmla="*/ 2469373 w 5535001"/>
                <a:gd name="connsiteY193" fmla="*/ 622 h 6250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5535001" h="6250127">
                  <a:moveTo>
                    <a:pt x="2510242" y="174"/>
                  </a:moveTo>
                  <a:cubicBezTo>
                    <a:pt x="2523902" y="-50"/>
                    <a:pt x="2537562" y="-162"/>
                    <a:pt x="2550551" y="510"/>
                  </a:cubicBezTo>
                  <a:lnTo>
                    <a:pt x="2629490" y="3757"/>
                  </a:lnTo>
                  <a:lnTo>
                    <a:pt x="2708317" y="7229"/>
                  </a:lnTo>
                  <a:cubicBezTo>
                    <a:pt x="2734630" y="8572"/>
                    <a:pt x="2760943" y="12155"/>
                    <a:pt x="2787256" y="14619"/>
                  </a:cubicBezTo>
                  <a:cubicBezTo>
                    <a:pt x="2997536" y="34885"/>
                    <a:pt x="3207144" y="77994"/>
                    <a:pt x="3408467" y="145064"/>
                  </a:cubicBezTo>
                  <a:lnTo>
                    <a:pt x="3557723" y="199593"/>
                  </a:lnTo>
                  <a:cubicBezTo>
                    <a:pt x="3570264" y="203848"/>
                    <a:pt x="3582245" y="209447"/>
                    <a:pt x="3594337" y="214597"/>
                  </a:cubicBezTo>
                  <a:lnTo>
                    <a:pt x="3630616" y="230385"/>
                  </a:lnTo>
                  <a:lnTo>
                    <a:pt x="3703172" y="262073"/>
                  </a:lnTo>
                  <a:cubicBezTo>
                    <a:pt x="3715265" y="267335"/>
                    <a:pt x="3727358" y="272598"/>
                    <a:pt x="3739003" y="278756"/>
                  </a:cubicBezTo>
                  <a:cubicBezTo>
                    <a:pt x="3744937" y="281667"/>
                    <a:pt x="3750984" y="284131"/>
                    <a:pt x="3756806" y="287266"/>
                  </a:cubicBezTo>
                  <a:cubicBezTo>
                    <a:pt x="3762517" y="290513"/>
                    <a:pt x="3768115" y="294208"/>
                    <a:pt x="3773714" y="297567"/>
                  </a:cubicBezTo>
                  <a:lnTo>
                    <a:pt x="3840784" y="339332"/>
                  </a:lnTo>
                  <a:cubicBezTo>
                    <a:pt x="3851869" y="346386"/>
                    <a:pt x="3863290" y="352881"/>
                    <a:pt x="3873927" y="360495"/>
                  </a:cubicBezTo>
                  <a:lnTo>
                    <a:pt x="3906062" y="383001"/>
                  </a:lnTo>
                  <a:lnTo>
                    <a:pt x="3969662" y="428572"/>
                  </a:lnTo>
                  <a:cubicBezTo>
                    <a:pt x="4137281" y="552188"/>
                    <a:pt x="4285417" y="693270"/>
                    <a:pt x="4423029" y="837600"/>
                  </a:cubicBezTo>
                  <a:cubicBezTo>
                    <a:pt x="4440160" y="855739"/>
                    <a:pt x="4457404" y="873766"/>
                    <a:pt x="4474647" y="891569"/>
                  </a:cubicBezTo>
                  <a:lnTo>
                    <a:pt x="4524250" y="946883"/>
                  </a:lnTo>
                  <a:lnTo>
                    <a:pt x="4573965" y="1001748"/>
                  </a:lnTo>
                  <a:cubicBezTo>
                    <a:pt x="4590760" y="1019887"/>
                    <a:pt x="4605988" y="1039146"/>
                    <a:pt x="4622224" y="1057509"/>
                  </a:cubicBezTo>
                  <a:cubicBezTo>
                    <a:pt x="4653911" y="1094907"/>
                    <a:pt x="4686831" y="1131409"/>
                    <a:pt x="4717510" y="1169143"/>
                  </a:cubicBezTo>
                  <a:cubicBezTo>
                    <a:pt x="4733186" y="1187730"/>
                    <a:pt x="4748862" y="1206430"/>
                    <a:pt x="4764986" y="1224681"/>
                  </a:cubicBezTo>
                  <a:cubicBezTo>
                    <a:pt x="4780886" y="1243044"/>
                    <a:pt x="4797233" y="1261071"/>
                    <a:pt x="4813021" y="1279994"/>
                  </a:cubicBezTo>
                  <a:cubicBezTo>
                    <a:pt x="4877292" y="1354230"/>
                    <a:pt x="4941339" y="1428914"/>
                    <a:pt x="5001915" y="1506846"/>
                  </a:cubicBezTo>
                  <a:cubicBezTo>
                    <a:pt x="5062603" y="1584665"/>
                    <a:pt x="5118252" y="1666739"/>
                    <a:pt x="5170542" y="1751165"/>
                  </a:cubicBezTo>
                  <a:cubicBezTo>
                    <a:pt x="5274898" y="1920240"/>
                    <a:pt x="5363579" y="2101295"/>
                    <a:pt x="5428969" y="2293660"/>
                  </a:cubicBezTo>
                  <a:cubicBezTo>
                    <a:pt x="5494136" y="2485801"/>
                    <a:pt x="5533102" y="2690819"/>
                    <a:pt x="5534893" y="2899307"/>
                  </a:cubicBezTo>
                  <a:cubicBezTo>
                    <a:pt x="5536124" y="3003439"/>
                    <a:pt x="5526831" y="3108132"/>
                    <a:pt x="5508804" y="3211144"/>
                  </a:cubicBezTo>
                  <a:cubicBezTo>
                    <a:pt x="5490441" y="3314157"/>
                    <a:pt x="5462336" y="3415490"/>
                    <a:pt x="5426282" y="3513352"/>
                  </a:cubicBezTo>
                  <a:cubicBezTo>
                    <a:pt x="5363355" y="3684890"/>
                    <a:pt x="5302219" y="3856428"/>
                    <a:pt x="5248250" y="4030542"/>
                  </a:cubicBezTo>
                  <a:lnTo>
                    <a:pt x="5208612" y="4161771"/>
                  </a:lnTo>
                  <a:lnTo>
                    <a:pt x="5170318" y="4294680"/>
                  </a:lnTo>
                  <a:lnTo>
                    <a:pt x="5132248" y="4430164"/>
                  </a:lnTo>
                  <a:lnTo>
                    <a:pt x="5112765" y="4498914"/>
                  </a:lnTo>
                  <a:lnTo>
                    <a:pt x="5091715" y="4569119"/>
                  </a:lnTo>
                  <a:cubicBezTo>
                    <a:pt x="5085221" y="4592297"/>
                    <a:pt x="5076823" y="4616482"/>
                    <a:pt x="5068985" y="4640220"/>
                  </a:cubicBezTo>
                  <a:cubicBezTo>
                    <a:pt x="5060699" y="4664182"/>
                    <a:pt x="5053981" y="4687807"/>
                    <a:pt x="5043904" y="4712105"/>
                  </a:cubicBezTo>
                  <a:lnTo>
                    <a:pt x="5015799" y="4784438"/>
                  </a:lnTo>
                  <a:cubicBezTo>
                    <a:pt x="5005274" y="4808511"/>
                    <a:pt x="4993965" y="4832473"/>
                    <a:pt x="4982880" y="4856435"/>
                  </a:cubicBezTo>
                  <a:cubicBezTo>
                    <a:pt x="4936524" y="4951273"/>
                    <a:pt x="4881099" y="5044096"/>
                    <a:pt x="4817276" y="5125275"/>
                  </a:cubicBezTo>
                  <a:cubicBezTo>
                    <a:pt x="4755244" y="5208805"/>
                    <a:pt x="4686943" y="5282817"/>
                    <a:pt x="4618753" y="5355374"/>
                  </a:cubicBezTo>
                  <a:cubicBezTo>
                    <a:pt x="4602069" y="5374073"/>
                    <a:pt x="4584154" y="5391092"/>
                    <a:pt x="4566575" y="5408560"/>
                  </a:cubicBezTo>
                  <a:lnTo>
                    <a:pt x="4513837" y="5461186"/>
                  </a:lnTo>
                  <a:cubicBezTo>
                    <a:pt x="4496593" y="5479101"/>
                    <a:pt x="4477894" y="5495560"/>
                    <a:pt x="4459531" y="5512580"/>
                  </a:cubicBezTo>
                  <a:lnTo>
                    <a:pt x="4404554" y="5563526"/>
                  </a:lnTo>
                  <a:cubicBezTo>
                    <a:pt x="4386527" y="5580770"/>
                    <a:pt x="4366932" y="5596670"/>
                    <a:pt x="4348009" y="5613017"/>
                  </a:cubicBezTo>
                  <a:lnTo>
                    <a:pt x="4290568" y="5661948"/>
                  </a:lnTo>
                  <a:lnTo>
                    <a:pt x="4276124" y="5674153"/>
                  </a:lnTo>
                  <a:lnTo>
                    <a:pt x="4261120" y="5685798"/>
                  </a:lnTo>
                  <a:lnTo>
                    <a:pt x="4231112" y="5708976"/>
                  </a:lnTo>
                  <a:lnTo>
                    <a:pt x="4170984" y="5755443"/>
                  </a:lnTo>
                  <a:cubicBezTo>
                    <a:pt x="4130227" y="5785563"/>
                    <a:pt x="4087790" y="5813892"/>
                    <a:pt x="4046025" y="5843228"/>
                  </a:cubicBezTo>
                  <a:cubicBezTo>
                    <a:pt x="4002917" y="5870437"/>
                    <a:pt x="3959248" y="5897309"/>
                    <a:pt x="3915356" y="5923735"/>
                  </a:cubicBezTo>
                  <a:cubicBezTo>
                    <a:pt x="3737659" y="6026299"/>
                    <a:pt x="3544847" y="6106022"/>
                    <a:pt x="3346323" y="6158872"/>
                  </a:cubicBezTo>
                  <a:cubicBezTo>
                    <a:pt x="3147800" y="6211946"/>
                    <a:pt x="2944462" y="6239714"/>
                    <a:pt x="2743476" y="6247328"/>
                  </a:cubicBezTo>
                  <a:lnTo>
                    <a:pt x="2668120" y="6249344"/>
                  </a:lnTo>
                  <a:lnTo>
                    <a:pt x="2630498" y="6250127"/>
                  </a:lnTo>
                  <a:lnTo>
                    <a:pt x="2592988" y="6249568"/>
                  </a:lnTo>
                  <a:lnTo>
                    <a:pt x="2518080" y="6247777"/>
                  </a:lnTo>
                  <a:cubicBezTo>
                    <a:pt x="2493110" y="6247105"/>
                    <a:pt x="2468365" y="6246881"/>
                    <a:pt x="2442948" y="6244529"/>
                  </a:cubicBezTo>
                  <a:cubicBezTo>
                    <a:pt x="2392337" y="6240722"/>
                    <a:pt x="2341950" y="6237699"/>
                    <a:pt x="2291676" y="6232213"/>
                  </a:cubicBezTo>
                  <a:lnTo>
                    <a:pt x="2141412" y="6212394"/>
                  </a:lnTo>
                  <a:lnTo>
                    <a:pt x="1992715" y="6184961"/>
                  </a:lnTo>
                  <a:cubicBezTo>
                    <a:pt x="1943561" y="6173988"/>
                    <a:pt x="1894630" y="6162231"/>
                    <a:pt x="1845811" y="6151034"/>
                  </a:cubicBezTo>
                  <a:cubicBezTo>
                    <a:pt x="1797215" y="6138829"/>
                    <a:pt x="1749180" y="6123938"/>
                    <a:pt x="1701033" y="6110724"/>
                  </a:cubicBezTo>
                  <a:cubicBezTo>
                    <a:pt x="1676847" y="6104566"/>
                    <a:pt x="1653334" y="6095833"/>
                    <a:pt x="1629484" y="6088219"/>
                  </a:cubicBezTo>
                  <a:lnTo>
                    <a:pt x="1558383" y="6064929"/>
                  </a:lnTo>
                  <a:cubicBezTo>
                    <a:pt x="1369713" y="6000210"/>
                    <a:pt x="1186978" y="5921271"/>
                    <a:pt x="1011968" y="5828896"/>
                  </a:cubicBezTo>
                  <a:cubicBezTo>
                    <a:pt x="837071" y="5736408"/>
                    <a:pt x="668556" y="5631940"/>
                    <a:pt x="511237" y="5512356"/>
                  </a:cubicBezTo>
                  <a:cubicBezTo>
                    <a:pt x="471152" y="5483468"/>
                    <a:pt x="433642" y="5451220"/>
                    <a:pt x="395572" y="5419757"/>
                  </a:cubicBezTo>
                  <a:cubicBezTo>
                    <a:pt x="356831" y="5388965"/>
                    <a:pt x="321112" y="5354926"/>
                    <a:pt x="284722" y="5321559"/>
                  </a:cubicBezTo>
                  <a:lnTo>
                    <a:pt x="257513" y="5296477"/>
                  </a:lnTo>
                  <a:lnTo>
                    <a:pt x="243853" y="5283937"/>
                  </a:lnTo>
                  <a:lnTo>
                    <a:pt x="230752" y="5270836"/>
                  </a:lnTo>
                  <a:lnTo>
                    <a:pt x="178574" y="5218322"/>
                  </a:lnTo>
                  <a:cubicBezTo>
                    <a:pt x="161331" y="5200631"/>
                    <a:pt x="143191" y="5183948"/>
                    <a:pt x="126508" y="5165584"/>
                  </a:cubicBezTo>
                  <a:lnTo>
                    <a:pt x="76345" y="5111167"/>
                  </a:lnTo>
                  <a:cubicBezTo>
                    <a:pt x="59774" y="5092916"/>
                    <a:pt x="42530" y="5075112"/>
                    <a:pt x="26407" y="5056413"/>
                  </a:cubicBezTo>
                  <a:lnTo>
                    <a:pt x="0" y="5024776"/>
                  </a:lnTo>
                  <a:lnTo>
                    <a:pt x="0" y="4492798"/>
                  </a:lnTo>
                  <a:lnTo>
                    <a:pt x="28534" y="4537879"/>
                  </a:lnTo>
                  <a:cubicBezTo>
                    <a:pt x="41299" y="4556130"/>
                    <a:pt x="54175" y="4574382"/>
                    <a:pt x="66604" y="4592745"/>
                  </a:cubicBezTo>
                  <a:lnTo>
                    <a:pt x="104114" y="4647834"/>
                  </a:lnTo>
                  <a:lnTo>
                    <a:pt x="143751" y="4701580"/>
                  </a:lnTo>
                  <a:cubicBezTo>
                    <a:pt x="156964" y="4719495"/>
                    <a:pt x="169728" y="4737746"/>
                    <a:pt x="182717" y="4755773"/>
                  </a:cubicBezTo>
                  <a:lnTo>
                    <a:pt x="223810" y="4808399"/>
                  </a:lnTo>
                  <a:lnTo>
                    <a:pt x="264679" y="4861249"/>
                  </a:lnTo>
                  <a:cubicBezTo>
                    <a:pt x="278563" y="4878717"/>
                    <a:pt x="293455" y="4895288"/>
                    <a:pt x="307788" y="4912420"/>
                  </a:cubicBezTo>
                  <a:lnTo>
                    <a:pt x="351232" y="4963254"/>
                  </a:lnTo>
                  <a:cubicBezTo>
                    <a:pt x="365788" y="4980162"/>
                    <a:pt x="381688" y="4995837"/>
                    <a:pt x="397028" y="5012185"/>
                  </a:cubicBezTo>
                  <a:lnTo>
                    <a:pt x="443496" y="5060444"/>
                  </a:lnTo>
                  <a:lnTo>
                    <a:pt x="455140" y="5072537"/>
                  </a:lnTo>
                  <a:lnTo>
                    <a:pt x="467345" y="5083958"/>
                  </a:lnTo>
                  <a:lnTo>
                    <a:pt x="491755" y="5106912"/>
                  </a:lnTo>
                  <a:lnTo>
                    <a:pt x="540686" y="5152819"/>
                  </a:lnTo>
                  <a:lnTo>
                    <a:pt x="552890" y="5164353"/>
                  </a:lnTo>
                  <a:lnTo>
                    <a:pt x="565655" y="5175214"/>
                  </a:lnTo>
                  <a:lnTo>
                    <a:pt x="591072" y="5197048"/>
                  </a:lnTo>
                  <a:cubicBezTo>
                    <a:pt x="624999" y="5226160"/>
                    <a:pt x="658366" y="5256056"/>
                    <a:pt x="694197" y="5283041"/>
                  </a:cubicBezTo>
                  <a:cubicBezTo>
                    <a:pt x="834272" y="5394675"/>
                    <a:pt x="985207" y="5493881"/>
                    <a:pt x="1146221" y="5573716"/>
                  </a:cubicBezTo>
                  <a:cubicBezTo>
                    <a:pt x="1307122" y="5653774"/>
                    <a:pt x="1476869" y="5715918"/>
                    <a:pt x="1650982" y="5758130"/>
                  </a:cubicBezTo>
                  <a:lnTo>
                    <a:pt x="1716485" y="5772798"/>
                  </a:lnTo>
                  <a:cubicBezTo>
                    <a:pt x="1738431" y="5777390"/>
                    <a:pt x="1759929" y="5783100"/>
                    <a:pt x="1782211" y="5786235"/>
                  </a:cubicBezTo>
                  <a:lnTo>
                    <a:pt x="1848386" y="5796984"/>
                  </a:lnTo>
                  <a:lnTo>
                    <a:pt x="1881417" y="5802359"/>
                  </a:lnTo>
                  <a:cubicBezTo>
                    <a:pt x="1892390" y="5804151"/>
                    <a:pt x="1903363" y="5806054"/>
                    <a:pt x="1914560" y="5807061"/>
                  </a:cubicBezTo>
                  <a:cubicBezTo>
                    <a:pt x="1959012" y="5811765"/>
                    <a:pt x="2003241" y="5817251"/>
                    <a:pt x="2047469" y="5821282"/>
                  </a:cubicBezTo>
                  <a:lnTo>
                    <a:pt x="2180601" y="5828896"/>
                  </a:lnTo>
                  <a:lnTo>
                    <a:pt x="2313622" y="5830463"/>
                  </a:lnTo>
                  <a:cubicBezTo>
                    <a:pt x="2335680" y="5830799"/>
                    <a:pt x="2357962" y="5829008"/>
                    <a:pt x="2380021" y="5828448"/>
                  </a:cubicBezTo>
                  <a:lnTo>
                    <a:pt x="2446195" y="5826433"/>
                  </a:lnTo>
                  <a:cubicBezTo>
                    <a:pt x="2468029" y="5826208"/>
                    <a:pt x="2490647" y="5824193"/>
                    <a:pt x="2513041" y="5822737"/>
                  </a:cubicBezTo>
                  <a:lnTo>
                    <a:pt x="2580111" y="5818258"/>
                  </a:lnTo>
                  <a:lnTo>
                    <a:pt x="2613590" y="5816355"/>
                  </a:lnTo>
                  <a:lnTo>
                    <a:pt x="2646845" y="5813108"/>
                  </a:lnTo>
                  <a:cubicBezTo>
                    <a:pt x="2669016" y="5810869"/>
                    <a:pt x="2691074" y="5808741"/>
                    <a:pt x="2713244" y="5806838"/>
                  </a:cubicBezTo>
                  <a:cubicBezTo>
                    <a:pt x="2889933" y="5789371"/>
                    <a:pt x="3062815" y="5762050"/>
                    <a:pt x="3230882" y="5721292"/>
                  </a:cubicBezTo>
                  <a:cubicBezTo>
                    <a:pt x="3398837" y="5680423"/>
                    <a:pt x="3562426" y="5626902"/>
                    <a:pt x="3720416" y="5556472"/>
                  </a:cubicBezTo>
                  <a:cubicBezTo>
                    <a:pt x="3759381" y="5537997"/>
                    <a:pt x="3798347" y="5518962"/>
                    <a:pt x="3837425" y="5499927"/>
                  </a:cubicBezTo>
                  <a:cubicBezTo>
                    <a:pt x="3875271" y="5478765"/>
                    <a:pt x="3913900" y="5458610"/>
                    <a:pt x="3951634" y="5436552"/>
                  </a:cubicBezTo>
                  <a:lnTo>
                    <a:pt x="4007284" y="5401841"/>
                  </a:lnTo>
                  <a:lnTo>
                    <a:pt x="4035164" y="5384374"/>
                  </a:lnTo>
                  <a:lnTo>
                    <a:pt x="4049049" y="5375640"/>
                  </a:lnTo>
                  <a:lnTo>
                    <a:pt x="4062485" y="5366123"/>
                  </a:lnTo>
                  <a:lnTo>
                    <a:pt x="4116567" y="5328277"/>
                  </a:lnTo>
                  <a:cubicBezTo>
                    <a:pt x="4134594" y="5315624"/>
                    <a:pt x="4152957" y="5303420"/>
                    <a:pt x="4169976" y="5289199"/>
                  </a:cubicBezTo>
                  <a:lnTo>
                    <a:pt x="4222042" y="5247994"/>
                  </a:lnTo>
                  <a:cubicBezTo>
                    <a:pt x="4239398" y="5234222"/>
                    <a:pt x="4256865" y="5220562"/>
                    <a:pt x="4273213" y="5205558"/>
                  </a:cubicBezTo>
                  <a:lnTo>
                    <a:pt x="4323151" y="5161329"/>
                  </a:lnTo>
                  <a:cubicBezTo>
                    <a:pt x="4339611" y="5146437"/>
                    <a:pt x="4356631" y="5131881"/>
                    <a:pt x="4371971" y="5116093"/>
                  </a:cubicBezTo>
                  <a:cubicBezTo>
                    <a:pt x="4435457" y="5054398"/>
                    <a:pt x="4496258" y="4991135"/>
                    <a:pt x="4546868" y="4924400"/>
                  </a:cubicBezTo>
                  <a:cubicBezTo>
                    <a:pt x="4600054" y="4858450"/>
                    <a:pt x="4640699" y="4788916"/>
                    <a:pt x="4675634" y="4715352"/>
                  </a:cubicBezTo>
                  <a:lnTo>
                    <a:pt x="4700155" y="4659255"/>
                  </a:lnTo>
                  <a:lnTo>
                    <a:pt x="4721206" y="4600135"/>
                  </a:lnTo>
                  <a:cubicBezTo>
                    <a:pt x="4728707" y="4580988"/>
                    <a:pt x="4733970" y="4559266"/>
                    <a:pt x="4740465" y="4538887"/>
                  </a:cubicBezTo>
                  <a:cubicBezTo>
                    <a:pt x="4746623" y="4518061"/>
                    <a:pt x="4753005" y="4497906"/>
                    <a:pt x="4758492" y="4475848"/>
                  </a:cubicBezTo>
                  <a:cubicBezTo>
                    <a:pt x="4803168" y="4303637"/>
                    <a:pt x="4840902" y="4115080"/>
                    <a:pt x="4891288" y="3930329"/>
                  </a:cubicBezTo>
                  <a:cubicBezTo>
                    <a:pt x="4940891" y="3744906"/>
                    <a:pt x="5000235" y="3562059"/>
                    <a:pt x="5066298" y="3382235"/>
                  </a:cubicBezTo>
                  <a:cubicBezTo>
                    <a:pt x="5124186" y="3226932"/>
                    <a:pt x="5154530" y="3064015"/>
                    <a:pt x="5156994" y="2898635"/>
                  </a:cubicBezTo>
                  <a:cubicBezTo>
                    <a:pt x="5159681" y="2733255"/>
                    <a:pt x="5132920" y="2565636"/>
                    <a:pt x="5083317" y="2402047"/>
                  </a:cubicBezTo>
                  <a:cubicBezTo>
                    <a:pt x="5033938" y="2238123"/>
                    <a:pt x="4960150" y="2079013"/>
                    <a:pt x="4871022" y="1926958"/>
                  </a:cubicBezTo>
                  <a:cubicBezTo>
                    <a:pt x="4826570" y="1850818"/>
                    <a:pt x="4777415" y="1776918"/>
                    <a:pt x="4727028" y="1703577"/>
                  </a:cubicBezTo>
                  <a:cubicBezTo>
                    <a:pt x="4676418" y="1630349"/>
                    <a:pt x="4622784" y="1558464"/>
                    <a:pt x="4563776" y="1490834"/>
                  </a:cubicBezTo>
                  <a:cubicBezTo>
                    <a:pt x="4503647" y="1423764"/>
                    <a:pt x="4439041" y="1359157"/>
                    <a:pt x="4370291" y="1300596"/>
                  </a:cubicBezTo>
                  <a:cubicBezTo>
                    <a:pt x="4336812" y="1270141"/>
                    <a:pt x="4301541" y="1242148"/>
                    <a:pt x="4266046" y="1214491"/>
                  </a:cubicBezTo>
                  <a:cubicBezTo>
                    <a:pt x="4248355" y="1200607"/>
                    <a:pt x="4230776" y="1186611"/>
                    <a:pt x="4212973" y="1173062"/>
                  </a:cubicBezTo>
                  <a:cubicBezTo>
                    <a:pt x="4194722" y="1160074"/>
                    <a:pt x="4176359" y="1147197"/>
                    <a:pt x="4157995" y="1134545"/>
                  </a:cubicBezTo>
                  <a:cubicBezTo>
                    <a:pt x="4011426" y="1031980"/>
                    <a:pt x="3855004" y="948562"/>
                    <a:pt x="3697126" y="881044"/>
                  </a:cubicBezTo>
                  <a:lnTo>
                    <a:pt x="3637670" y="856747"/>
                  </a:lnTo>
                  <a:lnTo>
                    <a:pt x="3608222" y="844318"/>
                  </a:lnTo>
                  <a:cubicBezTo>
                    <a:pt x="3598480" y="840063"/>
                    <a:pt x="3588179" y="837040"/>
                    <a:pt x="3578214" y="833457"/>
                  </a:cubicBezTo>
                  <a:lnTo>
                    <a:pt x="3518309" y="812294"/>
                  </a:lnTo>
                  <a:cubicBezTo>
                    <a:pt x="3513383" y="810503"/>
                    <a:pt x="3508344" y="808823"/>
                    <a:pt x="3503417" y="806920"/>
                  </a:cubicBezTo>
                  <a:cubicBezTo>
                    <a:pt x="3498603" y="804792"/>
                    <a:pt x="3494236" y="801993"/>
                    <a:pt x="3489533" y="799642"/>
                  </a:cubicBezTo>
                  <a:cubicBezTo>
                    <a:pt x="3480240" y="794827"/>
                    <a:pt x="3470498" y="791020"/>
                    <a:pt x="3460869" y="787101"/>
                  </a:cubicBezTo>
                  <a:lnTo>
                    <a:pt x="3402980" y="763475"/>
                  </a:lnTo>
                  <a:lnTo>
                    <a:pt x="3374092" y="751606"/>
                  </a:lnTo>
                  <a:cubicBezTo>
                    <a:pt x="3364462" y="747688"/>
                    <a:pt x="3354945" y="743433"/>
                    <a:pt x="3344980" y="740409"/>
                  </a:cubicBezTo>
                  <a:lnTo>
                    <a:pt x="3226627" y="700772"/>
                  </a:lnTo>
                  <a:cubicBezTo>
                    <a:pt x="3067405" y="652849"/>
                    <a:pt x="2902697" y="625192"/>
                    <a:pt x="2735750" y="614667"/>
                  </a:cubicBezTo>
                  <a:cubicBezTo>
                    <a:pt x="2714811" y="613435"/>
                    <a:pt x="2694209" y="610860"/>
                    <a:pt x="2673158" y="610412"/>
                  </a:cubicBezTo>
                  <a:lnTo>
                    <a:pt x="2610119" y="609628"/>
                  </a:lnTo>
                  <a:lnTo>
                    <a:pt x="2547080" y="608620"/>
                  </a:lnTo>
                  <a:cubicBezTo>
                    <a:pt x="2536443" y="608173"/>
                    <a:pt x="2526365" y="608397"/>
                    <a:pt x="2516400" y="608844"/>
                  </a:cubicBezTo>
                  <a:lnTo>
                    <a:pt x="2486280" y="609740"/>
                  </a:lnTo>
                  <a:cubicBezTo>
                    <a:pt x="2466125" y="609852"/>
                    <a:pt x="2446307" y="611868"/>
                    <a:pt x="2426376" y="613099"/>
                  </a:cubicBezTo>
                  <a:cubicBezTo>
                    <a:pt x="2406333" y="613995"/>
                    <a:pt x="2386627" y="616458"/>
                    <a:pt x="2366920" y="618474"/>
                  </a:cubicBezTo>
                  <a:cubicBezTo>
                    <a:pt x="2357066" y="619482"/>
                    <a:pt x="2347101" y="620153"/>
                    <a:pt x="2337248" y="621497"/>
                  </a:cubicBezTo>
                  <a:lnTo>
                    <a:pt x="2307800" y="625528"/>
                  </a:lnTo>
                  <a:lnTo>
                    <a:pt x="2278351" y="629559"/>
                  </a:lnTo>
                  <a:lnTo>
                    <a:pt x="2249127" y="634710"/>
                  </a:lnTo>
                  <a:cubicBezTo>
                    <a:pt x="2093377" y="661918"/>
                    <a:pt x="1942329" y="710849"/>
                    <a:pt x="1796096" y="781726"/>
                  </a:cubicBezTo>
                  <a:cubicBezTo>
                    <a:pt x="1649751" y="852268"/>
                    <a:pt x="1508892" y="944307"/>
                    <a:pt x="1370833" y="1048663"/>
                  </a:cubicBezTo>
                  <a:cubicBezTo>
                    <a:pt x="1232774" y="1153244"/>
                    <a:pt x="1097290" y="1269917"/>
                    <a:pt x="959790" y="1390844"/>
                  </a:cubicBezTo>
                  <a:lnTo>
                    <a:pt x="749062" y="1577611"/>
                  </a:lnTo>
                  <a:cubicBezTo>
                    <a:pt x="674602" y="1642329"/>
                    <a:pt x="599806" y="1704137"/>
                    <a:pt x="524786" y="1763145"/>
                  </a:cubicBezTo>
                  <a:cubicBezTo>
                    <a:pt x="374858" y="1881498"/>
                    <a:pt x="223810" y="1987422"/>
                    <a:pt x="84071" y="2098496"/>
                  </a:cubicBezTo>
                  <a:lnTo>
                    <a:pt x="0" y="2168094"/>
                  </a:lnTo>
                  <a:lnTo>
                    <a:pt x="0" y="1576676"/>
                  </a:lnTo>
                  <a:lnTo>
                    <a:pt x="174655" y="1387597"/>
                  </a:lnTo>
                  <a:cubicBezTo>
                    <a:pt x="238926" y="1320079"/>
                    <a:pt x="302749" y="1254577"/>
                    <a:pt x="363661" y="1188626"/>
                  </a:cubicBezTo>
                  <a:lnTo>
                    <a:pt x="458052" y="1086397"/>
                  </a:lnTo>
                  <a:cubicBezTo>
                    <a:pt x="490635" y="1051351"/>
                    <a:pt x="523666" y="1016416"/>
                    <a:pt x="557257" y="981593"/>
                  </a:cubicBezTo>
                  <a:cubicBezTo>
                    <a:pt x="691510" y="842414"/>
                    <a:pt x="835055" y="705699"/>
                    <a:pt x="994165" y="578389"/>
                  </a:cubicBezTo>
                  <a:cubicBezTo>
                    <a:pt x="1152939" y="451190"/>
                    <a:pt x="1328060" y="333398"/>
                    <a:pt x="1520873" y="237215"/>
                  </a:cubicBezTo>
                  <a:cubicBezTo>
                    <a:pt x="1713238" y="141033"/>
                    <a:pt x="1924302" y="68028"/>
                    <a:pt x="2141748" y="31190"/>
                  </a:cubicBezTo>
                  <a:lnTo>
                    <a:pt x="2182505" y="24360"/>
                  </a:lnTo>
                  <a:cubicBezTo>
                    <a:pt x="2196165" y="22344"/>
                    <a:pt x="2209826" y="20665"/>
                    <a:pt x="2223374" y="18873"/>
                  </a:cubicBezTo>
                  <a:lnTo>
                    <a:pt x="2264355" y="13611"/>
                  </a:lnTo>
                  <a:cubicBezTo>
                    <a:pt x="2278015" y="11931"/>
                    <a:pt x="2291676" y="10924"/>
                    <a:pt x="2305336" y="9580"/>
                  </a:cubicBezTo>
                  <a:cubicBezTo>
                    <a:pt x="2332657" y="7229"/>
                    <a:pt x="2360090" y="4653"/>
                    <a:pt x="2387410" y="3645"/>
                  </a:cubicBezTo>
                  <a:cubicBezTo>
                    <a:pt x="2414731" y="2414"/>
                    <a:pt x="2442164" y="510"/>
                    <a:pt x="2469373" y="622"/>
                  </a:cubicBezTo>
                  <a:close/>
                </a:path>
              </a:pathLst>
            </a:custGeom>
            <a:gradFill>
              <a:gsLst>
                <a:gs pos="37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7C4629D-4AB7-48D4-A61B-1AE1837A78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646908" cy="6130481"/>
            </a:xfrm>
            <a:custGeom>
              <a:avLst/>
              <a:gdLst>
                <a:gd name="connsiteX0" fmla="*/ 2616837 w 5646908"/>
                <a:gd name="connsiteY0" fmla="*/ 0 h 6130481"/>
                <a:gd name="connsiteX1" fmla="*/ 4918721 w 5646908"/>
                <a:gd name="connsiteY1" fmla="*/ 1134258 h 6130481"/>
                <a:gd name="connsiteX2" fmla="*/ 5539036 w 5646908"/>
                <a:gd name="connsiteY2" fmla="*/ 3362353 h 6130481"/>
                <a:gd name="connsiteX3" fmla="*/ 4712024 w 5646908"/>
                <a:gd name="connsiteY3" fmla="*/ 5293280 h 6130481"/>
                <a:gd name="connsiteX4" fmla="*/ 2547864 w 5646908"/>
                <a:gd name="connsiteY4" fmla="*/ 6130481 h 6130481"/>
                <a:gd name="connsiteX5" fmla="*/ 263223 w 5646908"/>
                <a:gd name="connsiteY5" fmla="*/ 5212325 h 6130481"/>
                <a:gd name="connsiteX6" fmla="*/ 49974 w 5646908"/>
                <a:gd name="connsiteY6" fmla="*/ 4985345 h 6130481"/>
                <a:gd name="connsiteX7" fmla="*/ 0 w 5646908"/>
                <a:gd name="connsiteY7" fmla="*/ 4920618 h 6130481"/>
                <a:gd name="connsiteX8" fmla="*/ 0 w 5646908"/>
                <a:gd name="connsiteY8" fmla="*/ 3760303 h 6130481"/>
                <a:gd name="connsiteX9" fmla="*/ 80488 w 5646908"/>
                <a:gd name="connsiteY9" fmla="*/ 3974159 h 6130481"/>
                <a:gd name="connsiteX10" fmla="*/ 664748 w 5646908"/>
                <a:gd name="connsiteY10" fmla="*/ 4813600 h 6130481"/>
                <a:gd name="connsiteX11" fmla="*/ 2548087 w 5646908"/>
                <a:gd name="connsiteY11" fmla="*/ 5570406 h 6130481"/>
                <a:gd name="connsiteX12" fmla="*/ 3536561 w 5646908"/>
                <a:gd name="connsiteY12" fmla="*/ 5407153 h 6130481"/>
                <a:gd name="connsiteX13" fmla="*/ 4308035 w 5646908"/>
                <a:gd name="connsiteY13" fmla="*/ 4897241 h 6130481"/>
                <a:gd name="connsiteX14" fmla="*/ 4569038 w 5646908"/>
                <a:gd name="connsiteY14" fmla="*/ 4564802 h 6130481"/>
                <a:gd name="connsiteX15" fmla="*/ 4699147 w 5646908"/>
                <a:gd name="connsiteY15" fmla="*/ 4149952 h 6130481"/>
                <a:gd name="connsiteX16" fmla="*/ 5003034 w 5646908"/>
                <a:gd name="connsiteY16" fmla="*/ 3168421 h 6130481"/>
                <a:gd name="connsiteX17" fmla="*/ 4994189 w 5646908"/>
                <a:gd name="connsiteY17" fmla="*/ 2321590 h 6130481"/>
                <a:gd name="connsiteX18" fmla="*/ 4487860 w 5646908"/>
                <a:gd name="connsiteY18" fmla="*/ 1501856 h 6130481"/>
                <a:gd name="connsiteX19" fmla="*/ 3640469 w 5646908"/>
                <a:gd name="connsiteY19" fmla="*/ 808425 h 6130481"/>
                <a:gd name="connsiteX20" fmla="*/ 2616837 w 5646908"/>
                <a:gd name="connsiteY20" fmla="*/ 559851 h 6130481"/>
                <a:gd name="connsiteX21" fmla="*/ 1762952 w 5646908"/>
                <a:gd name="connsiteY21" fmla="*/ 812008 h 6130481"/>
                <a:gd name="connsiteX22" fmla="*/ 939635 w 5646908"/>
                <a:gd name="connsiteY22" fmla="*/ 1502976 h 6130481"/>
                <a:gd name="connsiteX23" fmla="*/ 585250 w 5646908"/>
                <a:gd name="connsiteY23" fmla="*/ 1831049 h 6130481"/>
                <a:gd name="connsiteX24" fmla="*/ 40403 w 5646908"/>
                <a:gd name="connsiteY24" fmla="*/ 2389556 h 6130481"/>
                <a:gd name="connsiteX25" fmla="*/ 0 w 5646908"/>
                <a:gd name="connsiteY25" fmla="*/ 2456747 h 6130481"/>
                <a:gd name="connsiteX26" fmla="*/ 0 w 5646908"/>
                <a:gd name="connsiteY26" fmla="*/ 1601114 h 6130481"/>
                <a:gd name="connsiteX27" fmla="*/ 93200 w 5646908"/>
                <a:gd name="connsiteY27" fmla="*/ 1513741 h 6130481"/>
                <a:gd name="connsiteX28" fmla="*/ 535423 w 5646908"/>
                <a:gd name="connsiteY28" fmla="*/ 1107273 h 6130481"/>
                <a:gd name="connsiteX29" fmla="*/ 2616837 w 5646908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646908" h="6130481">
                  <a:moveTo>
                    <a:pt x="2616837" y="0"/>
                  </a:moveTo>
                  <a:cubicBezTo>
                    <a:pt x="3596241" y="0"/>
                    <a:pt x="4322479" y="463445"/>
                    <a:pt x="4918721" y="1134258"/>
                  </a:cubicBezTo>
                  <a:cubicBezTo>
                    <a:pt x="5416317" y="1694109"/>
                    <a:pt x="5857703" y="2516643"/>
                    <a:pt x="5539036" y="3362353"/>
                  </a:cubicBezTo>
                  <a:cubicBezTo>
                    <a:pt x="5111758" y="4496612"/>
                    <a:pt x="5300763" y="4716633"/>
                    <a:pt x="4712024" y="5293280"/>
                  </a:cubicBezTo>
                  <a:cubicBezTo>
                    <a:pt x="4123284" y="5869926"/>
                    <a:pt x="3446201" y="6130481"/>
                    <a:pt x="2547864" y="6130481"/>
                  </a:cubicBezTo>
                  <a:cubicBezTo>
                    <a:pt x="1657476" y="6130481"/>
                    <a:pt x="850619" y="5780127"/>
                    <a:pt x="263223" y="5212325"/>
                  </a:cubicBezTo>
                  <a:cubicBezTo>
                    <a:pt x="188497" y="5140091"/>
                    <a:pt x="117321" y="5064339"/>
                    <a:pt x="49974" y="4985345"/>
                  </a:cubicBezTo>
                  <a:lnTo>
                    <a:pt x="0" y="4920618"/>
                  </a:lnTo>
                  <a:lnTo>
                    <a:pt x="0" y="3760303"/>
                  </a:lnTo>
                  <a:lnTo>
                    <a:pt x="80488" y="3974159"/>
                  </a:lnTo>
                  <a:cubicBezTo>
                    <a:pt x="217875" y="4289243"/>
                    <a:pt x="414383" y="4571632"/>
                    <a:pt x="664748" y="4813600"/>
                  </a:cubicBezTo>
                  <a:cubicBezTo>
                    <a:pt x="1169734" y="5301566"/>
                    <a:pt x="1838644" y="5570406"/>
                    <a:pt x="2548087" y="5570406"/>
                  </a:cubicBezTo>
                  <a:cubicBezTo>
                    <a:pt x="2928786" y="5570406"/>
                    <a:pt x="3252156" y="5516996"/>
                    <a:pt x="3536561" y="5407153"/>
                  </a:cubicBezTo>
                  <a:cubicBezTo>
                    <a:pt x="3815366" y="5299438"/>
                    <a:pt x="4067747" y="5132603"/>
                    <a:pt x="4308035" y="4897241"/>
                  </a:cubicBezTo>
                  <a:cubicBezTo>
                    <a:pt x="4475095" y="4733653"/>
                    <a:pt x="4533767" y="4637358"/>
                    <a:pt x="4569038" y="4564802"/>
                  </a:cubicBezTo>
                  <a:cubicBezTo>
                    <a:pt x="4619313" y="4461453"/>
                    <a:pt x="4652792" y="4330784"/>
                    <a:pt x="4699147" y="4149952"/>
                  </a:cubicBezTo>
                  <a:cubicBezTo>
                    <a:pt x="4758491" y="3918846"/>
                    <a:pt x="4839558" y="3602194"/>
                    <a:pt x="5003034" y="3168421"/>
                  </a:cubicBezTo>
                  <a:cubicBezTo>
                    <a:pt x="5103024" y="2902940"/>
                    <a:pt x="5100112" y="2626037"/>
                    <a:pt x="4994189" y="2321590"/>
                  </a:cubicBezTo>
                  <a:cubicBezTo>
                    <a:pt x="4900470" y="2052526"/>
                    <a:pt x="4725460" y="1769129"/>
                    <a:pt x="4487860" y="1501856"/>
                  </a:cubicBezTo>
                  <a:cubicBezTo>
                    <a:pt x="4210285" y="1189683"/>
                    <a:pt x="3933047" y="962832"/>
                    <a:pt x="3640469" y="808425"/>
                  </a:cubicBezTo>
                  <a:cubicBezTo>
                    <a:pt x="3323369" y="641141"/>
                    <a:pt x="2988578" y="559851"/>
                    <a:pt x="2616837" y="559851"/>
                  </a:cubicBezTo>
                  <a:cubicBezTo>
                    <a:pt x="2315413" y="559851"/>
                    <a:pt x="2044110" y="640134"/>
                    <a:pt x="1762952" y="812008"/>
                  </a:cubicBezTo>
                  <a:cubicBezTo>
                    <a:pt x="1472838" y="989593"/>
                    <a:pt x="1197167" y="1250707"/>
                    <a:pt x="939635" y="1502976"/>
                  </a:cubicBezTo>
                  <a:cubicBezTo>
                    <a:pt x="819379" y="1620769"/>
                    <a:pt x="700355" y="1727700"/>
                    <a:pt x="585250" y="1831049"/>
                  </a:cubicBezTo>
                  <a:cubicBezTo>
                    <a:pt x="362317" y="2031140"/>
                    <a:pt x="169840" y="2204022"/>
                    <a:pt x="40403" y="2389556"/>
                  </a:cubicBezTo>
                  <a:lnTo>
                    <a:pt x="0" y="2456747"/>
                  </a:lnTo>
                  <a:lnTo>
                    <a:pt x="0" y="1601114"/>
                  </a:lnTo>
                  <a:lnTo>
                    <a:pt x="93200" y="1513741"/>
                  </a:lnTo>
                  <a:cubicBezTo>
                    <a:pt x="237107" y="1383294"/>
                    <a:pt x="388238" y="1251435"/>
                    <a:pt x="535423" y="1107273"/>
                  </a:cubicBezTo>
                  <a:cubicBezTo>
                    <a:pt x="1124050" y="530627"/>
                    <a:pt x="1718500" y="0"/>
                    <a:pt x="2616837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54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1E30050-9FC4-4CC7-8C0B-BF5EFD106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517522" cy="6130481"/>
            </a:xfrm>
            <a:custGeom>
              <a:avLst/>
              <a:gdLst>
                <a:gd name="connsiteX0" fmla="*/ 2549095 w 5517522"/>
                <a:gd name="connsiteY0" fmla="*/ 0 h 6130481"/>
                <a:gd name="connsiteX1" fmla="*/ 4804175 w 5517522"/>
                <a:gd name="connsiteY1" fmla="*/ 1134258 h 6130481"/>
                <a:gd name="connsiteX2" fmla="*/ 5411838 w 5517522"/>
                <a:gd name="connsiteY2" fmla="*/ 3362353 h 6130481"/>
                <a:gd name="connsiteX3" fmla="*/ 4601621 w 5517522"/>
                <a:gd name="connsiteY3" fmla="*/ 5293280 h 6130481"/>
                <a:gd name="connsiteX4" fmla="*/ 2481577 w 5517522"/>
                <a:gd name="connsiteY4" fmla="*/ 6130481 h 6130481"/>
                <a:gd name="connsiteX5" fmla="*/ 243517 w 5517522"/>
                <a:gd name="connsiteY5" fmla="*/ 5212325 h 6130481"/>
                <a:gd name="connsiteX6" fmla="*/ 34587 w 5517522"/>
                <a:gd name="connsiteY6" fmla="*/ 4985345 h 6130481"/>
                <a:gd name="connsiteX7" fmla="*/ 0 w 5517522"/>
                <a:gd name="connsiteY7" fmla="*/ 4939620 h 6130481"/>
                <a:gd name="connsiteX8" fmla="*/ 0 w 5517522"/>
                <a:gd name="connsiteY8" fmla="*/ 3335329 h 6130481"/>
                <a:gd name="connsiteX9" fmla="*/ 17141 w 5517522"/>
                <a:gd name="connsiteY9" fmla="*/ 3448738 h 6130481"/>
                <a:gd name="connsiteX10" fmla="*/ 167489 w 5517522"/>
                <a:gd name="connsiteY10" fmla="*/ 3930490 h 6130481"/>
                <a:gd name="connsiteX11" fmla="*/ 715471 w 5517522"/>
                <a:gd name="connsiteY11" fmla="*/ 4734212 h 6130481"/>
                <a:gd name="connsiteX12" fmla="*/ 2481689 w 5517522"/>
                <a:gd name="connsiteY12" fmla="*/ 5458772 h 6130481"/>
                <a:gd name="connsiteX13" fmla="*/ 4126644 w 5517522"/>
                <a:gd name="connsiteY13" fmla="*/ 4818302 h 6130481"/>
                <a:gd name="connsiteX14" fmla="*/ 4360437 w 5517522"/>
                <a:gd name="connsiteY14" fmla="*/ 4516766 h 6130481"/>
                <a:gd name="connsiteX15" fmla="*/ 4480357 w 5517522"/>
                <a:gd name="connsiteY15" fmla="*/ 4122855 h 6130481"/>
                <a:gd name="connsiteX16" fmla="*/ 4781557 w 5517522"/>
                <a:gd name="connsiteY16" fmla="*/ 3129791 h 6130481"/>
                <a:gd name="connsiteX17" fmla="*/ 4771928 w 5517522"/>
                <a:gd name="connsiteY17" fmla="*/ 2357869 h 6130481"/>
                <a:gd name="connsiteX18" fmla="*/ 4297510 w 5517522"/>
                <a:gd name="connsiteY18" fmla="*/ 1575533 h 6130481"/>
                <a:gd name="connsiteX19" fmla="*/ 3498715 w 5517522"/>
                <a:gd name="connsiteY19" fmla="*/ 907071 h 6130481"/>
                <a:gd name="connsiteX20" fmla="*/ 2549095 w 5517522"/>
                <a:gd name="connsiteY20" fmla="*/ 671821 h 6130481"/>
                <a:gd name="connsiteX21" fmla="*/ 985319 w 5517522"/>
                <a:gd name="connsiteY21" fmla="*/ 1582475 h 6130481"/>
                <a:gd name="connsiteX22" fmla="*/ 634628 w 5517522"/>
                <a:gd name="connsiteY22" fmla="*/ 1913907 h 6130481"/>
                <a:gd name="connsiteX23" fmla="*/ 117662 w 5517522"/>
                <a:gd name="connsiteY23" fmla="*/ 2453044 h 6130481"/>
                <a:gd name="connsiteX24" fmla="*/ 2515 w 5517522"/>
                <a:gd name="connsiteY24" fmla="*/ 2685494 h 6130481"/>
                <a:gd name="connsiteX25" fmla="*/ 0 w 5517522"/>
                <a:gd name="connsiteY25" fmla="*/ 2696965 h 6130481"/>
                <a:gd name="connsiteX26" fmla="*/ 0 w 5517522"/>
                <a:gd name="connsiteY26" fmla="*/ 1587383 h 6130481"/>
                <a:gd name="connsiteX27" fmla="*/ 76951 w 5517522"/>
                <a:gd name="connsiteY27" fmla="*/ 1513741 h 6130481"/>
                <a:gd name="connsiteX28" fmla="*/ 510118 w 5517522"/>
                <a:gd name="connsiteY28" fmla="*/ 1107273 h 6130481"/>
                <a:gd name="connsiteX29" fmla="*/ 2549095 w 5517522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522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4011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335329"/>
                  </a:lnTo>
                  <a:lnTo>
                    <a:pt x="17141" y="3448738"/>
                  </a:lnTo>
                  <a:cubicBezTo>
                    <a:pt x="50676" y="3613558"/>
                    <a:pt x="100867" y="3774516"/>
                    <a:pt x="167489" y="3930490"/>
                  </a:cubicBezTo>
                  <a:cubicBezTo>
                    <a:pt x="296255" y="4232138"/>
                    <a:pt x="480670" y="4502546"/>
                    <a:pt x="715471" y="4734212"/>
                  </a:cubicBezTo>
                  <a:cubicBezTo>
                    <a:pt x="1188993" y="5201464"/>
                    <a:pt x="1816250" y="5458772"/>
                    <a:pt x="2481689" y="5458772"/>
                  </a:cubicBezTo>
                  <a:cubicBezTo>
                    <a:pt x="3185758" y="5458772"/>
                    <a:pt x="3677755" y="5267191"/>
                    <a:pt x="4126644" y="4818302"/>
                  </a:cubicBezTo>
                  <a:cubicBezTo>
                    <a:pt x="4278363" y="4666583"/>
                    <a:pt x="4329982" y="4580701"/>
                    <a:pt x="4360437" y="4516766"/>
                  </a:cubicBezTo>
                  <a:cubicBezTo>
                    <a:pt x="4404890" y="4423495"/>
                    <a:pt x="4436577" y="4297417"/>
                    <a:pt x="4480357" y="4122855"/>
                  </a:cubicBezTo>
                  <a:cubicBezTo>
                    <a:pt x="4539030" y="3889285"/>
                    <a:pt x="4619425" y="3569275"/>
                    <a:pt x="4781557" y="3129791"/>
                  </a:cubicBezTo>
                  <a:cubicBezTo>
                    <a:pt x="4870238" y="2889503"/>
                    <a:pt x="4867103" y="2637010"/>
                    <a:pt x="4771928" y="2357869"/>
                  </a:cubicBezTo>
                  <a:cubicBezTo>
                    <a:pt x="4684815" y="2102465"/>
                    <a:pt x="4520779" y="1831945"/>
                    <a:pt x="4297510" y="1575533"/>
                  </a:cubicBezTo>
                  <a:cubicBezTo>
                    <a:pt x="4034492" y="1273549"/>
                    <a:pt x="3773266" y="1054983"/>
                    <a:pt x="3498715" y="907071"/>
                  </a:cubicBezTo>
                  <a:cubicBezTo>
                    <a:pt x="3204905" y="748745"/>
                    <a:pt x="2894187" y="671821"/>
                    <a:pt x="2549095" y="671821"/>
                  </a:cubicBezTo>
                  <a:cubicBezTo>
                    <a:pt x="1942553" y="671821"/>
                    <a:pt x="1518298" y="1049273"/>
                    <a:pt x="985319" y="1582475"/>
                  </a:cubicBezTo>
                  <a:cubicBezTo>
                    <a:pt x="865735" y="1702059"/>
                    <a:pt x="748278" y="1809774"/>
                    <a:pt x="634628" y="1913907"/>
                  </a:cubicBezTo>
                  <a:cubicBezTo>
                    <a:pt x="421325" y="2109407"/>
                    <a:pt x="237134" y="2278146"/>
                    <a:pt x="117662" y="2453044"/>
                  </a:cubicBezTo>
                  <a:cubicBezTo>
                    <a:pt x="64756" y="2530415"/>
                    <a:pt x="27022" y="2605799"/>
                    <a:pt x="2515" y="2685494"/>
                  </a:cubicBezTo>
                  <a:lnTo>
                    <a:pt x="0" y="2696965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7E03733-50FD-49A6-B226-40F6A0AD45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76241"/>
              <a:ext cx="5517475" cy="6130481"/>
            </a:xfrm>
            <a:custGeom>
              <a:avLst/>
              <a:gdLst>
                <a:gd name="connsiteX0" fmla="*/ 2549095 w 5517475"/>
                <a:gd name="connsiteY0" fmla="*/ 0 h 6130481"/>
                <a:gd name="connsiteX1" fmla="*/ 4804175 w 5517475"/>
                <a:gd name="connsiteY1" fmla="*/ 1134258 h 6130481"/>
                <a:gd name="connsiteX2" fmla="*/ 5411838 w 5517475"/>
                <a:gd name="connsiteY2" fmla="*/ 3362353 h 6130481"/>
                <a:gd name="connsiteX3" fmla="*/ 4601621 w 5517475"/>
                <a:gd name="connsiteY3" fmla="*/ 5293280 h 6130481"/>
                <a:gd name="connsiteX4" fmla="*/ 2481577 w 5517475"/>
                <a:gd name="connsiteY4" fmla="*/ 6130481 h 6130481"/>
                <a:gd name="connsiteX5" fmla="*/ 243517 w 5517475"/>
                <a:gd name="connsiteY5" fmla="*/ 5212325 h 6130481"/>
                <a:gd name="connsiteX6" fmla="*/ 34587 w 5517475"/>
                <a:gd name="connsiteY6" fmla="*/ 4985345 h 6130481"/>
                <a:gd name="connsiteX7" fmla="*/ 0 w 5517475"/>
                <a:gd name="connsiteY7" fmla="*/ 4939620 h 6130481"/>
                <a:gd name="connsiteX8" fmla="*/ 0 w 5517475"/>
                <a:gd name="connsiteY8" fmla="*/ 3799573 h 6130481"/>
                <a:gd name="connsiteX9" fmla="*/ 64364 w 5517475"/>
                <a:gd name="connsiteY9" fmla="*/ 3974159 h 6130481"/>
                <a:gd name="connsiteX10" fmla="*/ 636644 w 5517475"/>
                <a:gd name="connsiteY10" fmla="*/ 4813600 h 6130481"/>
                <a:gd name="connsiteX11" fmla="*/ 2481577 w 5517475"/>
                <a:gd name="connsiteY11" fmla="*/ 5570406 h 6130481"/>
                <a:gd name="connsiteX12" fmla="*/ 3449896 w 5517475"/>
                <a:gd name="connsiteY12" fmla="*/ 5407153 h 6130481"/>
                <a:gd name="connsiteX13" fmla="*/ 4205695 w 5517475"/>
                <a:gd name="connsiteY13" fmla="*/ 4897241 h 6130481"/>
                <a:gd name="connsiteX14" fmla="*/ 4461434 w 5517475"/>
                <a:gd name="connsiteY14" fmla="*/ 4564802 h 6130481"/>
                <a:gd name="connsiteX15" fmla="*/ 4588969 w 5517475"/>
                <a:gd name="connsiteY15" fmla="*/ 4149952 h 6130481"/>
                <a:gd name="connsiteX16" fmla="*/ 4886585 w 5517475"/>
                <a:gd name="connsiteY16" fmla="*/ 3168421 h 6130481"/>
                <a:gd name="connsiteX17" fmla="*/ 4877964 w 5517475"/>
                <a:gd name="connsiteY17" fmla="*/ 2321590 h 6130481"/>
                <a:gd name="connsiteX18" fmla="*/ 4382048 w 5517475"/>
                <a:gd name="connsiteY18" fmla="*/ 1501856 h 6130481"/>
                <a:gd name="connsiteX19" fmla="*/ 3551900 w 5517475"/>
                <a:gd name="connsiteY19" fmla="*/ 808425 h 6130481"/>
                <a:gd name="connsiteX20" fmla="*/ 2549095 w 5517475"/>
                <a:gd name="connsiteY20" fmla="*/ 559851 h 6130481"/>
                <a:gd name="connsiteX21" fmla="*/ 1712566 w 5517475"/>
                <a:gd name="connsiteY21" fmla="*/ 812008 h 6130481"/>
                <a:gd name="connsiteX22" fmla="*/ 906044 w 5517475"/>
                <a:gd name="connsiteY22" fmla="*/ 1502976 h 6130481"/>
                <a:gd name="connsiteX23" fmla="*/ 558825 w 5517475"/>
                <a:gd name="connsiteY23" fmla="*/ 1831049 h 6130481"/>
                <a:gd name="connsiteX24" fmla="*/ 25063 w 5517475"/>
                <a:gd name="connsiteY24" fmla="*/ 2389556 h 6130481"/>
                <a:gd name="connsiteX25" fmla="*/ 0 w 5517475"/>
                <a:gd name="connsiteY25" fmla="*/ 2432109 h 6130481"/>
                <a:gd name="connsiteX26" fmla="*/ 0 w 5517475"/>
                <a:gd name="connsiteY26" fmla="*/ 1587383 h 6130481"/>
                <a:gd name="connsiteX27" fmla="*/ 76951 w 5517475"/>
                <a:gd name="connsiteY27" fmla="*/ 1513741 h 6130481"/>
                <a:gd name="connsiteX28" fmla="*/ 510118 w 5517475"/>
                <a:gd name="connsiteY28" fmla="*/ 1107273 h 6130481"/>
                <a:gd name="connsiteX29" fmla="*/ 2549095 w 5517475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475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3899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799573"/>
                  </a:lnTo>
                  <a:lnTo>
                    <a:pt x="64364" y="3974159"/>
                  </a:lnTo>
                  <a:cubicBezTo>
                    <a:pt x="198841" y="4289243"/>
                    <a:pt x="391429" y="4571632"/>
                    <a:pt x="636644" y="4813600"/>
                  </a:cubicBezTo>
                  <a:cubicBezTo>
                    <a:pt x="1131328" y="5301566"/>
                    <a:pt x="1786578" y="5570406"/>
                    <a:pt x="2481577" y="5570406"/>
                  </a:cubicBezTo>
                  <a:cubicBezTo>
                    <a:pt x="2854550" y="5570406"/>
                    <a:pt x="3171314" y="5516996"/>
                    <a:pt x="3449896" y="5407153"/>
                  </a:cubicBezTo>
                  <a:cubicBezTo>
                    <a:pt x="3723103" y="5299438"/>
                    <a:pt x="3970333" y="5132603"/>
                    <a:pt x="4205695" y="4897241"/>
                  </a:cubicBezTo>
                  <a:cubicBezTo>
                    <a:pt x="4369395" y="4733653"/>
                    <a:pt x="4426836" y="4637358"/>
                    <a:pt x="4461434" y="4564802"/>
                  </a:cubicBezTo>
                  <a:cubicBezTo>
                    <a:pt x="4510701" y="4461453"/>
                    <a:pt x="4543509" y="4330784"/>
                    <a:pt x="4588969" y="4149952"/>
                  </a:cubicBezTo>
                  <a:cubicBezTo>
                    <a:pt x="4646969" y="3918846"/>
                    <a:pt x="4726468" y="3602194"/>
                    <a:pt x="4886585" y="3168421"/>
                  </a:cubicBezTo>
                  <a:cubicBezTo>
                    <a:pt x="4984560" y="2902940"/>
                    <a:pt x="4981760" y="2626037"/>
                    <a:pt x="4877964" y="2321590"/>
                  </a:cubicBezTo>
                  <a:cubicBezTo>
                    <a:pt x="4786260" y="2052526"/>
                    <a:pt x="4614834" y="1769129"/>
                    <a:pt x="4382048" y="1501856"/>
                  </a:cubicBezTo>
                  <a:cubicBezTo>
                    <a:pt x="4110072" y="1189683"/>
                    <a:pt x="3838544" y="962832"/>
                    <a:pt x="3551900" y="808425"/>
                  </a:cubicBezTo>
                  <a:cubicBezTo>
                    <a:pt x="3241183" y="641141"/>
                    <a:pt x="2913222" y="559851"/>
                    <a:pt x="2549095" y="559851"/>
                  </a:cubicBezTo>
                  <a:cubicBezTo>
                    <a:pt x="2253830" y="559851"/>
                    <a:pt x="1988013" y="640134"/>
                    <a:pt x="1712566" y="812008"/>
                  </a:cubicBezTo>
                  <a:cubicBezTo>
                    <a:pt x="1428385" y="989593"/>
                    <a:pt x="1158313" y="1250707"/>
                    <a:pt x="906044" y="1502976"/>
                  </a:cubicBezTo>
                  <a:cubicBezTo>
                    <a:pt x="788140" y="1620769"/>
                    <a:pt x="671579" y="1727700"/>
                    <a:pt x="558825" y="1831049"/>
                  </a:cubicBezTo>
                  <a:cubicBezTo>
                    <a:pt x="340371" y="2031140"/>
                    <a:pt x="151813" y="2204022"/>
                    <a:pt x="25063" y="2389556"/>
                  </a:cubicBezTo>
                  <a:lnTo>
                    <a:pt x="0" y="2432109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A614510-A9F4-41B6-B78E-F49E390C7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0"/>
              <a:ext cx="5646974" cy="6483075"/>
            </a:xfrm>
            <a:custGeom>
              <a:avLst/>
              <a:gdLst>
                <a:gd name="connsiteX0" fmla="*/ 2405773 w 5646974"/>
                <a:gd name="connsiteY0" fmla="*/ 0 h 6483075"/>
                <a:gd name="connsiteX1" fmla="*/ 5646974 w 5646974"/>
                <a:gd name="connsiteY1" fmla="*/ 3241538 h 6483075"/>
                <a:gd name="connsiteX2" fmla="*/ 2405773 w 5646974"/>
                <a:gd name="connsiteY2" fmla="*/ 6483075 h 6483075"/>
                <a:gd name="connsiteX3" fmla="*/ 113897 w 5646974"/>
                <a:gd name="connsiteY3" fmla="*/ 5533666 h 6483075"/>
                <a:gd name="connsiteX4" fmla="*/ 0 w 5646974"/>
                <a:gd name="connsiteY4" fmla="*/ 5408336 h 6483075"/>
                <a:gd name="connsiteX5" fmla="*/ 0 w 5646974"/>
                <a:gd name="connsiteY5" fmla="*/ 4983659 h 6483075"/>
                <a:gd name="connsiteX6" fmla="*/ 155731 w 5646974"/>
                <a:gd name="connsiteY6" fmla="*/ 5176047 h 6483075"/>
                <a:gd name="connsiteX7" fmla="*/ 1093706 w 5646974"/>
                <a:gd name="connsiteY7" fmla="*/ 5866903 h 6483075"/>
                <a:gd name="connsiteX8" fmla="*/ 1639673 w 5646974"/>
                <a:gd name="connsiteY8" fmla="*/ 6059940 h 6483075"/>
                <a:gd name="connsiteX9" fmla="*/ 1709990 w 5646974"/>
                <a:gd name="connsiteY9" fmla="*/ 6076287 h 6483075"/>
                <a:gd name="connsiteX10" fmla="*/ 1780307 w 5646974"/>
                <a:gd name="connsiteY10" fmla="*/ 6091963 h 6483075"/>
                <a:gd name="connsiteX11" fmla="*/ 1851072 w 5646974"/>
                <a:gd name="connsiteY11" fmla="*/ 6105176 h 6483075"/>
                <a:gd name="connsiteX12" fmla="*/ 1886455 w 5646974"/>
                <a:gd name="connsiteY12" fmla="*/ 6111782 h 6483075"/>
                <a:gd name="connsiteX13" fmla="*/ 1921949 w 5646974"/>
                <a:gd name="connsiteY13" fmla="*/ 6117716 h 6483075"/>
                <a:gd name="connsiteX14" fmla="*/ 2064152 w 5646974"/>
                <a:gd name="connsiteY14" fmla="*/ 6137647 h 6483075"/>
                <a:gd name="connsiteX15" fmla="*/ 2206914 w 5646974"/>
                <a:gd name="connsiteY15" fmla="*/ 6151195 h 6483075"/>
                <a:gd name="connsiteX16" fmla="*/ 2350011 w 5646974"/>
                <a:gd name="connsiteY16" fmla="*/ 6158250 h 6483075"/>
                <a:gd name="connsiteX17" fmla="*/ 2493109 w 5646974"/>
                <a:gd name="connsiteY17" fmla="*/ 6159705 h 6483075"/>
                <a:gd name="connsiteX18" fmla="*/ 2781321 w 5646974"/>
                <a:gd name="connsiteY18" fmla="*/ 6147277 h 6483075"/>
                <a:gd name="connsiteX19" fmla="*/ 3345091 w 5646974"/>
                <a:gd name="connsiteY19" fmla="*/ 6060276 h 6483075"/>
                <a:gd name="connsiteX20" fmla="*/ 3878853 w 5646974"/>
                <a:gd name="connsiteY20" fmla="*/ 5871718 h 6483075"/>
                <a:gd name="connsiteX21" fmla="*/ 4367267 w 5646974"/>
                <a:gd name="connsiteY21" fmla="*/ 5573093 h 6483075"/>
                <a:gd name="connsiteX22" fmla="*/ 4424484 w 5646974"/>
                <a:gd name="connsiteY22" fmla="*/ 5528529 h 6483075"/>
                <a:gd name="connsiteX23" fmla="*/ 4481252 w 5646974"/>
                <a:gd name="connsiteY23" fmla="*/ 5483069 h 6483075"/>
                <a:gd name="connsiteX24" fmla="*/ 4536790 w 5646974"/>
                <a:gd name="connsiteY24" fmla="*/ 5435818 h 6483075"/>
                <a:gd name="connsiteX25" fmla="*/ 4591543 w 5646974"/>
                <a:gd name="connsiteY25" fmla="*/ 5387671 h 6483075"/>
                <a:gd name="connsiteX26" fmla="*/ 4794209 w 5646974"/>
                <a:gd name="connsiteY26" fmla="*/ 5181198 h 6483075"/>
                <a:gd name="connsiteX27" fmla="*/ 4956678 w 5646974"/>
                <a:gd name="connsiteY27" fmla="*/ 4945836 h 6483075"/>
                <a:gd name="connsiteX28" fmla="*/ 4989262 w 5646974"/>
                <a:gd name="connsiteY28" fmla="*/ 4881453 h 6483075"/>
                <a:gd name="connsiteX29" fmla="*/ 5017814 w 5646974"/>
                <a:gd name="connsiteY29" fmla="*/ 4814607 h 6483075"/>
                <a:gd name="connsiteX30" fmla="*/ 5044127 w 5646974"/>
                <a:gd name="connsiteY30" fmla="*/ 4746193 h 6483075"/>
                <a:gd name="connsiteX31" fmla="*/ 5068425 w 5646974"/>
                <a:gd name="connsiteY31" fmla="*/ 4676436 h 6483075"/>
                <a:gd name="connsiteX32" fmla="*/ 5154641 w 5646974"/>
                <a:gd name="connsiteY32" fmla="*/ 4390352 h 6483075"/>
                <a:gd name="connsiteX33" fmla="*/ 5196854 w 5646974"/>
                <a:gd name="connsiteY33" fmla="*/ 4246134 h 6483075"/>
                <a:gd name="connsiteX34" fmla="*/ 5240299 w 5646974"/>
                <a:gd name="connsiteY34" fmla="*/ 4102140 h 6483075"/>
                <a:gd name="connsiteX35" fmla="*/ 5432440 w 5646974"/>
                <a:gd name="connsiteY35" fmla="*/ 3532884 h 6483075"/>
                <a:gd name="connsiteX36" fmla="*/ 5528846 w 5646974"/>
                <a:gd name="connsiteY36" fmla="*/ 2951647 h 6483075"/>
                <a:gd name="connsiteX37" fmla="*/ 5495927 w 5646974"/>
                <a:gd name="connsiteY37" fmla="*/ 2658733 h 6483075"/>
                <a:gd name="connsiteX38" fmla="*/ 5480027 w 5646974"/>
                <a:gd name="connsiteY38" fmla="*/ 2586848 h 6483075"/>
                <a:gd name="connsiteX39" fmla="*/ 5461328 w 5646974"/>
                <a:gd name="connsiteY39" fmla="*/ 2515635 h 6483075"/>
                <a:gd name="connsiteX40" fmla="*/ 5439605 w 5646974"/>
                <a:gd name="connsiteY40" fmla="*/ 2445317 h 6483075"/>
                <a:gd name="connsiteX41" fmla="*/ 5415532 w 5646974"/>
                <a:gd name="connsiteY41" fmla="*/ 2375896 h 6483075"/>
                <a:gd name="connsiteX42" fmla="*/ 5144564 w 5646974"/>
                <a:gd name="connsiteY42" fmla="*/ 1857138 h 6483075"/>
                <a:gd name="connsiteX43" fmla="*/ 4774838 w 5646974"/>
                <a:gd name="connsiteY43" fmla="*/ 1405450 h 6483075"/>
                <a:gd name="connsiteX44" fmla="*/ 4345769 w 5646974"/>
                <a:gd name="connsiteY44" fmla="*/ 1012323 h 6483075"/>
                <a:gd name="connsiteX45" fmla="*/ 4115334 w 5646974"/>
                <a:gd name="connsiteY45" fmla="*/ 841344 h 6483075"/>
                <a:gd name="connsiteX46" fmla="*/ 3874038 w 5646974"/>
                <a:gd name="connsiteY46" fmla="*/ 691528 h 6483075"/>
                <a:gd name="connsiteX47" fmla="*/ 3359535 w 5646974"/>
                <a:gd name="connsiteY47" fmla="*/ 468819 h 6483075"/>
                <a:gd name="connsiteX48" fmla="*/ 2811105 w 5646974"/>
                <a:gd name="connsiteY48" fmla="*/ 366031 h 6483075"/>
                <a:gd name="connsiteX49" fmla="*/ 2741124 w 5646974"/>
                <a:gd name="connsiteY49" fmla="*/ 361440 h 6483075"/>
                <a:gd name="connsiteX50" fmla="*/ 2671030 w 5646974"/>
                <a:gd name="connsiteY50" fmla="*/ 358417 h 6483075"/>
                <a:gd name="connsiteX51" fmla="*/ 2600713 w 5646974"/>
                <a:gd name="connsiteY51" fmla="*/ 357521 h 6483075"/>
                <a:gd name="connsiteX52" fmla="*/ 2531739 w 5646974"/>
                <a:gd name="connsiteY52" fmla="*/ 358529 h 6483075"/>
                <a:gd name="connsiteX53" fmla="*/ 2259988 w 5646974"/>
                <a:gd name="connsiteY53" fmla="*/ 385289 h 6483075"/>
                <a:gd name="connsiteX54" fmla="*/ 1740670 w 5646974"/>
                <a:gd name="connsiteY54" fmla="*/ 553917 h 6483075"/>
                <a:gd name="connsiteX55" fmla="*/ 1264124 w 5646974"/>
                <a:gd name="connsiteY55" fmla="*/ 853549 h 6483075"/>
                <a:gd name="connsiteX56" fmla="*/ 823074 w 5646974"/>
                <a:gd name="connsiteY56" fmla="*/ 1234136 h 6483075"/>
                <a:gd name="connsiteX57" fmla="*/ 715694 w 5646974"/>
                <a:gd name="connsiteY57" fmla="*/ 1336252 h 6483075"/>
                <a:gd name="connsiteX58" fmla="*/ 606859 w 5646974"/>
                <a:gd name="connsiteY58" fmla="*/ 1440945 h 6483075"/>
                <a:gd name="connsiteX59" fmla="*/ 382023 w 5646974"/>
                <a:gd name="connsiteY59" fmla="*/ 1646074 h 6483075"/>
                <a:gd name="connsiteX60" fmla="*/ 158531 w 5646974"/>
                <a:gd name="connsiteY60" fmla="*/ 1843813 h 6483075"/>
                <a:gd name="connsiteX61" fmla="*/ 0 w 5646974"/>
                <a:gd name="connsiteY61" fmla="*/ 1991775 h 6483075"/>
                <a:gd name="connsiteX62" fmla="*/ 0 w 5646974"/>
                <a:gd name="connsiteY62" fmla="*/ 1074740 h 6483075"/>
                <a:gd name="connsiteX63" fmla="*/ 113897 w 5646974"/>
                <a:gd name="connsiteY63" fmla="*/ 949410 h 6483075"/>
                <a:gd name="connsiteX64" fmla="*/ 2405773 w 5646974"/>
                <a:gd name="connsiteY64" fmla="*/ 0 h 648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646974" h="6483075">
                  <a:moveTo>
                    <a:pt x="2405773" y="0"/>
                  </a:moveTo>
                  <a:cubicBezTo>
                    <a:pt x="4195841" y="0"/>
                    <a:pt x="5646974" y="1451246"/>
                    <a:pt x="5646974" y="3241538"/>
                  </a:cubicBezTo>
                  <a:cubicBezTo>
                    <a:pt x="5646974" y="5031830"/>
                    <a:pt x="4195841" y="6483075"/>
                    <a:pt x="2405773" y="6483075"/>
                  </a:cubicBezTo>
                  <a:cubicBezTo>
                    <a:pt x="1510739" y="6483075"/>
                    <a:pt x="700439" y="6120264"/>
                    <a:pt x="113897" y="5533666"/>
                  </a:cubicBezTo>
                  <a:lnTo>
                    <a:pt x="0" y="5408336"/>
                  </a:lnTo>
                  <a:lnTo>
                    <a:pt x="0" y="4983659"/>
                  </a:lnTo>
                  <a:lnTo>
                    <a:pt x="155731" y="5176047"/>
                  </a:lnTo>
                  <a:cubicBezTo>
                    <a:pt x="417742" y="5469073"/>
                    <a:pt x="741224" y="5704211"/>
                    <a:pt x="1093706" y="5866903"/>
                  </a:cubicBezTo>
                  <a:cubicBezTo>
                    <a:pt x="1269947" y="5948418"/>
                    <a:pt x="1453018" y="6013137"/>
                    <a:pt x="1639673" y="6059940"/>
                  </a:cubicBezTo>
                  <a:lnTo>
                    <a:pt x="1709990" y="6076287"/>
                  </a:lnTo>
                  <a:cubicBezTo>
                    <a:pt x="1733504" y="6081550"/>
                    <a:pt x="1756570" y="6088156"/>
                    <a:pt x="1780307" y="6091963"/>
                  </a:cubicBezTo>
                  <a:lnTo>
                    <a:pt x="1851072" y="6105176"/>
                  </a:lnTo>
                  <a:lnTo>
                    <a:pt x="1886455" y="6111782"/>
                  </a:lnTo>
                  <a:cubicBezTo>
                    <a:pt x="1898212" y="6114021"/>
                    <a:pt x="1909969" y="6116373"/>
                    <a:pt x="1921949" y="6117716"/>
                  </a:cubicBezTo>
                  <a:cubicBezTo>
                    <a:pt x="1969425" y="6124323"/>
                    <a:pt x="2016676" y="6131489"/>
                    <a:pt x="2064152" y="6137647"/>
                  </a:cubicBezTo>
                  <a:cubicBezTo>
                    <a:pt x="2111851" y="6141790"/>
                    <a:pt x="2159438" y="6146381"/>
                    <a:pt x="2206914" y="6151195"/>
                  </a:cubicBezTo>
                  <a:lnTo>
                    <a:pt x="2350011" y="6158250"/>
                  </a:lnTo>
                  <a:cubicBezTo>
                    <a:pt x="2397711" y="6159593"/>
                    <a:pt x="2445410" y="6159146"/>
                    <a:pt x="2493109" y="6159705"/>
                  </a:cubicBezTo>
                  <a:cubicBezTo>
                    <a:pt x="2589068" y="6158137"/>
                    <a:pt x="2685922" y="6154666"/>
                    <a:pt x="2781321" y="6147277"/>
                  </a:cubicBezTo>
                  <a:cubicBezTo>
                    <a:pt x="2972566" y="6132944"/>
                    <a:pt x="3161348" y="6105288"/>
                    <a:pt x="3345091" y="6060276"/>
                  </a:cubicBezTo>
                  <a:cubicBezTo>
                    <a:pt x="3528834" y="6015375"/>
                    <a:pt x="3707539" y="5952785"/>
                    <a:pt x="3878853" y="5871718"/>
                  </a:cubicBezTo>
                  <a:cubicBezTo>
                    <a:pt x="4050167" y="5790428"/>
                    <a:pt x="4213084" y="5689318"/>
                    <a:pt x="4367267" y="5573093"/>
                  </a:cubicBezTo>
                  <a:lnTo>
                    <a:pt x="4424484" y="5528529"/>
                  </a:lnTo>
                  <a:cubicBezTo>
                    <a:pt x="4443631" y="5513637"/>
                    <a:pt x="4463113" y="5499193"/>
                    <a:pt x="4481252" y="5483069"/>
                  </a:cubicBezTo>
                  <a:lnTo>
                    <a:pt x="4536790" y="5435818"/>
                  </a:lnTo>
                  <a:cubicBezTo>
                    <a:pt x="4555265" y="5419918"/>
                    <a:pt x="4574188" y="5404466"/>
                    <a:pt x="4591543" y="5387671"/>
                  </a:cubicBezTo>
                  <a:cubicBezTo>
                    <a:pt x="4662980" y="5321944"/>
                    <a:pt x="4733074" y="5254650"/>
                    <a:pt x="4794209" y="5181198"/>
                  </a:cubicBezTo>
                  <a:cubicBezTo>
                    <a:pt x="4857808" y="5109089"/>
                    <a:pt x="4910434" y="5029926"/>
                    <a:pt x="4956678" y="4945836"/>
                  </a:cubicBezTo>
                  <a:cubicBezTo>
                    <a:pt x="4967651" y="4924450"/>
                    <a:pt x="4978624" y="4903064"/>
                    <a:pt x="4989262" y="4881453"/>
                  </a:cubicBezTo>
                  <a:lnTo>
                    <a:pt x="5017814" y="4814607"/>
                  </a:lnTo>
                  <a:cubicBezTo>
                    <a:pt x="5027891" y="4792549"/>
                    <a:pt x="5035393" y="4769035"/>
                    <a:pt x="5044127" y="4746193"/>
                  </a:cubicBezTo>
                  <a:cubicBezTo>
                    <a:pt x="5052636" y="4723128"/>
                    <a:pt x="5061146" y="4700174"/>
                    <a:pt x="5068425" y="4676436"/>
                  </a:cubicBezTo>
                  <a:cubicBezTo>
                    <a:pt x="5099552" y="4582717"/>
                    <a:pt x="5126985" y="4486422"/>
                    <a:pt x="5154641" y="4390352"/>
                  </a:cubicBezTo>
                  <a:lnTo>
                    <a:pt x="5196854" y="4246134"/>
                  </a:lnTo>
                  <a:lnTo>
                    <a:pt x="5240299" y="4102140"/>
                  </a:lnTo>
                  <a:cubicBezTo>
                    <a:pt x="5299195" y="3910560"/>
                    <a:pt x="5364697" y="3721330"/>
                    <a:pt x="5432440" y="3532884"/>
                  </a:cubicBezTo>
                  <a:cubicBezTo>
                    <a:pt x="5500294" y="3346902"/>
                    <a:pt x="5533549" y="3148714"/>
                    <a:pt x="5528846" y="2951647"/>
                  </a:cubicBezTo>
                  <a:cubicBezTo>
                    <a:pt x="5526831" y="2853113"/>
                    <a:pt x="5515409" y="2755027"/>
                    <a:pt x="5495927" y="2658733"/>
                  </a:cubicBezTo>
                  <a:cubicBezTo>
                    <a:pt x="5491112" y="2634659"/>
                    <a:pt x="5486297" y="2610585"/>
                    <a:pt x="5480027" y="2586848"/>
                  </a:cubicBezTo>
                  <a:cubicBezTo>
                    <a:pt x="5474205" y="2562998"/>
                    <a:pt x="5468718" y="2539036"/>
                    <a:pt x="5461328" y="2515635"/>
                  </a:cubicBezTo>
                  <a:cubicBezTo>
                    <a:pt x="5454386" y="2492009"/>
                    <a:pt x="5447668" y="2468495"/>
                    <a:pt x="5439605" y="2445317"/>
                  </a:cubicBezTo>
                  <a:cubicBezTo>
                    <a:pt x="5431879" y="2422028"/>
                    <a:pt x="5424378" y="2398738"/>
                    <a:pt x="5415532" y="2375896"/>
                  </a:cubicBezTo>
                  <a:cubicBezTo>
                    <a:pt x="5347790" y="2191817"/>
                    <a:pt x="5254071" y="2018599"/>
                    <a:pt x="5144564" y="1857138"/>
                  </a:cubicBezTo>
                  <a:cubicBezTo>
                    <a:pt x="5034946" y="1695565"/>
                    <a:pt x="4909762" y="1545301"/>
                    <a:pt x="4774838" y="1405450"/>
                  </a:cubicBezTo>
                  <a:cubicBezTo>
                    <a:pt x="4638907" y="1265040"/>
                    <a:pt x="4496145" y="1132131"/>
                    <a:pt x="4345769" y="1012323"/>
                  </a:cubicBezTo>
                  <a:cubicBezTo>
                    <a:pt x="4270749" y="952195"/>
                    <a:pt x="4194273" y="894642"/>
                    <a:pt x="4115334" y="841344"/>
                  </a:cubicBezTo>
                  <a:cubicBezTo>
                    <a:pt x="4037067" y="787263"/>
                    <a:pt x="3956336" y="737548"/>
                    <a:pt x="3874038" y="691528"/>
                  </a:cubicBezTo>
                  <a:cubicBezTo>
                    <a:pt x="3709554" y="599712"/>
                    <a:pt x="3537792" y="523349"/>
                    <a:pt x="3359535" y="468819"/>
                  </a:cubicBezTo>
                  <a:cubicBezTo>
                    <a:pt x="3181278" y="414514"/>
                    <a:pt x="2997311" y="380699"/>
                    <a:pt x="2811105" y="366031"/>
                  </a:cubicBezTo>
                  <a:cubicBezTo>
                    <a:pt x="2787703" y="364575"/>
                    <a:pt x="2764525" y="362448"/>
                    <a:pt x="2741124" y="361440"/>
                  </a:cubicBezTo>
                  <a:lnTo>
                    <a:pt x="2671030" y="358417"/>
                  </a:lnTo>
                  <a:lnTo>
                    <a:pt x="2600713" y="357521"/>
                  </a:lnTo>
                  <a:cubicBezTo>
                    <a:pt x="2577087" y="356961"/>
                    <a:pt x="2554805" y="358305"/>
                    <a:pt x="2531739" y="358529"/>
                  </a:cubicBezTo>
                  <a:cubicBezTo>
                    <a:pt x="2440259" y="360992"/>
                    <a:pt x="2349564" y="370285"/>
                    <a:pt x="2259988" y="385289"/>
                  </a:cubicBezTo>
                  <a:cubicBezTo>
                    <a:pt x="2080723" y="415521"/>
                    <a:pt x="1906945" y="473634"/>
                    <a:pt x="1740670" y="553917"/>
                  </a:cubicBezTo>
                  <a:cubicBezTo>
                    <a:pt x="1574506" y="634647"/>
                    <a:pt x="1415844" y="737100"/>
                    <a:pt x="1264124" y="853549"/>
                  </a:cubicBezTo>
                  <a:cubicBezTo>
                    <a:pt x="1112181" y="969886"/>
                    <a:pt x="966508" y="1099212"/>
                    <a:pt x="823074" y="1234136"/>
                  </a:cubicBezTo>
                  <a:cubicBezTo>
                    <a:pt x="787131" y="1267951"/>
                    <a:pt x="751413" y="1301990"/>
                    <a:pt x="715694" y="1336252"/>
                  </a:cubicBezTo>
                  <a:lnTo>
                    <a:pt x="606859" y="1440945"/>
                  </a:lnTo>
                  <a:cubicBezTo>
                    <a:pt x="532623" y="1511374"/>
                    <a:pt x="457267" y="1579452"/>
                    <a:pt x="382023" y="1646074"/>
                  </a:cubicBezTo>
                  <a:lnTo>
                    <a:pt x="158531" y="1843813"/>
                  </a:lnTo>
                  <a:lnTo>
                    <a:pt x="0" y="1991775"/>
                  </a:lnTo>
                  <a:lnTo>
                    <a:pt x="0" y="1074740"/>
                  </a:lnTo>
                  <a:lnTo>
                    <a:pt x="113897" y="949410"/>
                  </a:lnTo>
                  <a:cubicBezTo>
                    <a:pt x="700439" y="362812"/>
                    <a:pt x="1510739" y="0"/>
                    <a:pt x="2405773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74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5807F5D-0A4C-3AC7-FA72-3134F961A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053641"/>
            <a:ext cx="3669161" cy="276009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  <a:latin typeface="+mj-lt"/>
              </a:rPr>
              <a:t>Steps to Address Housing Deficiencies—What we can do.</a:t>
            </a:r>
            <a:endParaRPr lang="en-US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6B53C-381B-C5C1-F576-4AA7628F831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749684" y="801866"/>
            <a:ext cx="5646974" cy="5230634"/>
          </a:xfr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523875" marR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  <a:latin typeface="+mn-lt"/>
              </a:rPr>
              <a:t>Lands Capacity Analysis currently identifies deficiencies in low to extremely low-income segments in Sequim UGA and Clallam Bay/Sekiu UGA. Suggest implementing higher density (&gt; 10 du/acre) zoning in these areas.</a:t>
            </a:r>
          </a:p>
          <a:p>
            <a:pPr marL="523875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  <a:latin typeface="+mn-lt"/>
              </a:rPr>
              <a:t>Suggest allocating more higher-density zoning than is minimally necessary to ensure adequate opportunity for townhouse and multi-family developments.</a:t>
            </a:r>
          </a:p>
          <a:p>
            <a:pPr marL="523875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  <a:latin typeface="+mn-lt"/>
              </a:rPr>
              <a:t>Expand ADU opportunities in UGAs.</a:t>
            </a:r>
          </a:p>
          <a:p>
            <a:pPr marL="523875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chemeClr val="tx2"/>
                </a:solidFill>
                <a:effectLst/>
                <a:latin typeface="+mn-lt"/>
              </a:rPr>
              <a:t>Suggest eliminating TDR program</a:t>
            </a:r>
          </a:p>
          <a:p>
            <a:pPr marL="523875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  <a:latin typeface="+mn-lt"/>
              </a:rPr>
              <a:t>Work with Cities to update and establish equitable service extension and annexation agreements. Help to facilitate engineered designs for shovel-ready projects. </a:t>
            </a:r>
          </a:p>
          <a:p>
            <a:pPr marL="523875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  <a:latin typeface="+mn-lt"/>
              </a:rPr>
              <a:t>Recognize the economic prosperity is part of the solution to housing affordability. </a:t>
            </a:r>
          </a:p>
          <a:p>
            <a:pPr marL="466725" marR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b="0" i="0" dirty="0">
              <a:solidFill>
                <a:schemeClr val="tx2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30528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E3EF347-0EE4-97AD-C3E2-284EA51A1B83}"/>
              </a:ext>
            </a:extLst>
          </p:cNvPr>
          <p:cNvSpPr txBox="1">
            <a:spLocks/>
          </p:cNvSpPr>
          <p:nvPr/>
        </p:nvSpPr>
        <p:spPr>
          <a:xfrm>
            <a:off x="2087746" y="1285156"/>
            <a:ext cx="983354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cap="none">
                <a:solidFill>
                  <a:srgbClr val="92D050"/>
                </a:solidFill>
                <a:latin typeface="Segoe Pro" panose="020B0502040504020203" pitchFamily="34" charset="0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400" dirty="0">
                <a:solidFill>
                  <a:schemeClr val="tx2"/>
                </a:solidFill>
                <a:latin typeface="+mj-lt"/>
              </a:rPr>
              <a:t>Economic Development Issues</a:t>
            </a:r>
            <a:r>
              <a:rPr lang="en-US" sz="44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:</a:t>
            </a:r>
            <a:endParaRPr lang="en-US" sz="4400" kern="120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89890" y="0"/>
            <a:ext cx="3902110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CD969-CB58-AE15-A40D-8558898C17C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087746" y="2610719"/>
            <a:ext cx="9833548" cy="2693976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+mn-lt"/>
              </a:rPr>
              <a:t>EDC 2023 Five-Year Plan identified Construction, Forest Products, and Manufacturing and Maritime as sectors providing economic prosperity. 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+mn-lt"/>
              </a:rPr>
              <a:t>Opportunity exists primarily in the County’s industrial land base. 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+mn-lt"/>
              </a:rPr>
              <a:t>Consideration should be given to proximity to other industrial areas, transportation corridors and provision of adequate urban services.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+mn-lt"/>
              </a:rPr>
              <a:t>Size matters. Many industries require larger consolidated tracts to establish viable businesses.  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  <a:latin typeface="+mn-lt"/>
            </a:endParaRPr>
          </a:p>
          <a:p>
            <a:pPr>
              <a:lnSpc>
                <a:spcPct val="90000"/>
              </a:lnSpc>
            </a:pPr>
            <a:endParaRPr lang="en-US" dirty="0">
              <a:solidFill>
                <a:schemeClr val="tx2"/>
              </a:solidFill>
              <a:latin typeface="+mn-lt"/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2"/>
              </a:solidFill>
              <a:latin typeface="+mn-lt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82671"/>
            <a:ext cx="2898948" cy="2175328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9326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0AEEE1-336D-CF39-AE26-14560A58E0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BA5C8AE-B5E8-1C97-E073-87C4065F4CA0}"/>
              </a:ext>
            </a:extLst>
          </p:cNvPr>
          <p:cNvSpPr txBox="1">
            <a:spLocks/>
          </p:cNvSpPr>
          <p:nvPr/>
        </p:nvSpPr>
        <p:spPr>
          <a:xfrm>
            <a:off x="1601363" y="351301"/>
            <a:ext cx="983354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cap="none">
                <a:solidFill>
                  <a:srgbClr val="92D050"/>
                </a:solidFill>
                <a:latin typeface="Segoe Pro" panose="020B0502040504020203" pitchFamily="34" charset="0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400" dirty="0">
                <a:solidFill>
                  <a:schemeClr val="tx2"/>
                </a:solidFill>
                <a:latin typeface="+mj-lt"/>
              </a:rPr>
              <a:t>Employment Allocations</a:t>
            </a:r>
            <a:endParaRPr lang="en-US" sz="4400" kern="12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08D2205-047A-53D3-8143-407E808AA4B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627" y="1357573"/>
            <a:ext cx="6678916" cy="49167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3013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D1041-1687-3390-8D32-69FEC36D5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0204" y="1118680"/>
            <a:ext cx="6789907" cy="572007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4897CC6-B345-F71E-8F2F-137BBFE421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8471" y="1"/>
            <a:ext cx="8875057" cy="6857999"/>
          </a:xfrm>
        </p:spPr>
      </p:pic>
    </p:spTree>
    <p:extLst>
      <p:ext uri="{BB962C8B-B14F-4D97-AF65-F5344CB8AC3E}">
        <p14:creationId xmlns:p14="http://schemas.microsoft.com/office/powerpoint/2010/main" val="1404671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1803</TotalTime>
  <Words>659</Words>
  <Application>Microsoft Office PowerPoint</Application>
  <PresentationFormat>Widescreen</PresentationFormat>
  <Paragraphs>73</Paragraphs>
  <Slides>13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Aptos</vt:lpstr>
      <vt:lpstr>Aptos Display</vt:lpstr>
      <vt:lpstr>Arial</vt:lpstr>
      <vt:lpstr>Segoe Pro</vt:lpstr>
      <vt:lpstr>Office Theme</vt:lpstr>
      <vt:lpstr>Worksheet</vt:lpstr>
      <vt:lpstr>Comprehensive Plan Update</vt:lpstr>
      <vt:lpstr>Comprehensive Plan Periodic Update, Chapter 36.70A RCW  Significant Changes include:</vt:lpstr>
      <vt:lpstr>Critical Area Ordinance Update, Gap Analysis</vt:lpstr>
      <vt:lpstr>PowerPoint Presentation</vt:lpstr>
      <vt:lpstr>Future Housing Allocations</vt:lpstr>
      <vt:lpstr>Steps to Address Housing Deficiencies—What we can do.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Matt Covert</dc:creator>
  <cp:lastModifiedBy>Braedi Joutsen</cp:lastModifiedBy>
  <cp:revision>12</cp:revision>
  <cp:lastPrinted>2025-04-27T19:26:04Z</cp:lastPrinted>
  <dcterms:created xsi:type="dcterms:W3CDTF">2024-09-18T22:57:23Z</dcterms:created>
  <dcterms:modified xsi:type="dcterms:W3CDTF">2025-04-28T15:41:26Z</dcterms:modified>
</cp:coreProperties>
</file>